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drawings/drawing1.xml" ContentType="application/vnd.openxmlformats-officedocument.drawingml.chartshapes+xml"/>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2.xml" ContentType="application/vnd.openxmlformats-officedocument.drawingml.chartshapes+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70" r:id="rId2"/>
  </p:sldIdLst>
  <p:sldSz cx="512064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301">
          <p15:clr>
            <a:srgbClr val="A4A3A4"/>
          </p15:clr>
        </p15:guide>
        <p15:guide id="2" pos="21326">
          <p15:clr>
            <a:srgbClr val="A4A3A4"/>
          </p15:clr>
        </p15:guide>
        <p15:guide id="3" pos="16095">
          <p15:clr>
            <a:srgbClr val="A4A3A4"/>
          </p15:clr>
        </p15:guide>
        <p15:guide id="4" pos="590">
          <p15:clr>
            <a:srgbClr val="A4A3A4"/>
          </p15:clr>
        </p15:guide>
        <p15:guide id="5" pos="10957">
          <p15:clr>
            <a:srgbClr val="A4A3A4"/>
          </p15:clr>
        </p15:guide>
        <p15:guide id="6" pos="299">
          <p15:clr>
            <a:srgbClr val="A4A3A4"/>
          </p15:clr>
        </p15:guide>
        <p15:guide id="7" orient="horz" pos="2304">
          <p15:clr>
            <a:srgbClr val="A4A3A4"/>
          </p15:clr>
        </p15:guide>
        <p15:guide id="8" orient="horz" pos="568">
          <p15:clr>
            <a:srgbClr val="A4A3A4"/>
          </p15:clr>
        </p15:guide>
        <p15:guide id="9" pos="21342">
          <p15:clr>
            <a:srgbClr val="A4A3A4"/>
          </p15:clr>
        </p15:guide>
        <p15:guide id="10" pos="16778">
          <p15:clr>
            <a:srgbClr val="A4A3A4"/>
          </p15:clr>
        </p15:guide>
        <p15:guide id="11" pos="11908">
          <p15:clr>
            <a:srgbClr val="A4A3A4"/>
          </p15:clr>
        </p15:guide>
        <p15:guide id="12" pos="593">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Sean Gordon" initials="SG [4] [2]" lastIdx="3" clrIdx="6">
    <p:extLst/>
  </p:cmAuthor>
  <p:cmAuthor id="1" name="Sean Gordon" initials="SG" lastIdx="2" clrIdx="0">
    <p:extLst/>
  </p:cmAuthor>
  <p:cmAuthor id="8" name="Sean Gordon" initials="SG [5] [2]" lastIdx="3" clrIdx="7">
    <p:extLst/>
  </p:cmAuthor>
  <p:cmAuthor id="2" name="Sean Gordon" initials="SG [2]" lastIdx="1" clrIdx="1">
    <p:extLst/>
  </p:cmAuthor>
  <p:cmAuthor id="3" name="Sean Gordon" initials="SG [3]" lastIdx="1" clrIdx="2">
    <p:extLst/>
  </p:cmAuthor>
  <p:cmAuthor id="4" name="Sean Gordon" initials="SG [4]" lastIdx="1" clrIdx="3">
    <p:extLst/>
  </p:cmAuthor>
  <p:cmAuthor id="5" name="Sean Gordon" initials="SG [5]" lastIdx="1" clrIdx="4">
    <p:extLst/>
  </p:cmAuthor>
  <p:cmAuthor id="6" name="Sean Gordon" initials="SG [3] [2]" lastIdx="3" clrIdx="5">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6EFCE"/>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621"/>
    <p:restoredTop sz="93573" autoAdjust="0"/>
  </p:normalViewPr>
  <p:slideViewPr>
    <p:cSldViewPr snapToGrid="0" snapToObjects="1">
      <p:cViewPr>
        <p:scale>
          <a:sx n="35" d="100"/>
          <a:sy n="35" d="100"/>
        </p:scale>
        <p:origin x="144" y="-600"/>
      </p:cViewPr>
      <p:guideLst>
        <p:guide orient="horz" pos="8301"/>
        <p:guide pos="21326"/>
        <p:guide pos="16095"/>
        <p:guide pos="590"/>
        <p:guide pos="10957"/>
        <p:guide pos="299"/>
        <p:guide orient="horz" pos="2304"/>
        <p:guide orient="horz" pos="568"/>
        <p:guide pos="21342"/>
        <p:guide pos="16778"/>
        <p:guide pos="11908"/>
        <p:guide pos="593"/>
      </p:guideLst>
    </p:cSldViewPr>
  </p:slideViewPr>
  <p:notesTextViewPr>
    <p:cViewPr>
      <p:scale>
        <a:sx n="1" d="1"/>
        <a:sy n="1" d="1"/>
      </p:scale>
      <p:origin x="0" y="0"/>
    </p:cViewPr>
  </p:notesTextViewPr>
  <p:sorterViewPr>
    <p:cViewPr>
      <p:scale>
        <a:sx n="66" d="100"/>
        <a:sy n="66" d="100"/>
      </p:scale>
      <p:origin x="0" y="2968"/>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commentAuthors" Target="commentAuthors.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charts/_rels/chart1.xml.rels><?xml version="1.0" encoding="UTF-8" standalone="yes"?>
<Relationships xmlns="http://schemas.openxmlformats.org/package/2006/relationships"><Relationship Id="rId1" Type="http://schemas.openxmlformats.org/officeDocument/2006/relationships/oleObject" Target="file://localhost/Users/scgordon/ConceptMining/Presentations/LTERttImages/evolution.xlsx" TargetMode="External"/><Relationship Id="rId2" Type="http://schemas.openxmlformats.org/officeDocument/2006/relationships/chartUserShapes" Target="../drawings/drawing1.xml"/></Relationships>
</file>

<file path=ppt/charts/_rels/chart2.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localhost/Users/scgordon/ConceptMining/RAD/MetaArcheology/LTER_2008_RAD.xlsx" TargetMode="External"/></Relationships>
</file>

<file path=ppt/charts/_rels/chart3.xml.rels><?xml version="1.0" encoding="UTF-8" standalone="yes"?>
<Relationships xmlns="http://schemas.openxmlformats.org/package/2006/relationships"><Relationship Id="rId3" Type="http://schemas.openxmlformats.org/officeDocument/2006/relationships/oleObject" Target="file://localhost/Users/scgordon/ConceptMining/Presentations/LTERttImages/OverviewEvolution.xlsx" TargetMode="External"/><Relationship Id="rId4" Type="http://schemas.openxmlformats.org/officeDocument/2006/relationships/chartUserShapes" Target="../drawings/drawing2.xml"/><Relationship Id="rId1" Type="http://schemas.microsoft.com/office/2011/relationships/chartStyle" Target="style2.xml"/><Relationship Id="rId2" Type="http://schemas.microsoft.com/office/2011/relationships/chartColorStyle" Target="colors2.xml"/></Relationships>
</file>

<file path=ppt/charts/_rels/chart4.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oleObject" Target="file://localhost/Users/scgordon/ConceptMining/Presentations/LTERttImages/OverviewEvolution.xlsx" TargetMode="External"/></Relationships>
</file>

<file path=ppt/charts/_rels/chart5.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oleObject" Target="file://localhost/Users/scgordon/ConceptMining/Presentations/LTERttImages/OverviewEvolution.xlsx" TargetMode="External"/></Relationships>
</file>

<file path=ppt/charts/_rels/chart6.xml.rels><?xml version="1.0" encoding="UTF-8" standalone="yes"?>
<Relationships xmlns="http://schemas.openxmlformats.org/package/2006/relationships"><Relationship Id="rId1" Type="http://schemas.microsoft.com/office/2011/relationships/chartStyle" Target="style5.xml"/><Relationship Id="rId2" Type="http://schemas.microsoft.com/office/2011/relationships/chartColorStyle" Target="colors5.xml"/><Relationship Id="rId3" Type="http://schemas.openxmlformats.org/officeDocument/2006/relationships/oleObject" Target="file://localhost/Users/scgordon/ConceptMining/Presentations/LTERttImages/evolution.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sz="4800" b="0">
                <a:solidFill>
                  <a:schemeClr val="tx1">
                    <a:lumMod val="65000"/>
                    <a:lumOff val="35000"/>
                  </a:schemeClr>
                </a:solidFill>
              </a:defRPr>
            </a:pPr>
            <a:r>
              <a:rPr lang="en-US" sz="4000" b="0" dirty="0" smtClean="0">
                <a:solidFill>
                  <a:schemeClr val="tx1">
                    <a:lumMod val="65000"/>
                    <a:lumOff val="35000"/>
                  </a:schemeClr>
                </a:solidFill>
              </a:rPr>
              <a:t>Theoretical Model </a:t>
            </a:r>
            <a:r>
              <a:rPr lang="en-US" sz="4000" b="0" dirty="0">
                <a:solidFill>
                  <a:schemeClr val="tx1">
                    <a:lumMod val="65000"/>
                    <a:lumOff val="35000"/>
                  </a:schemeClr>
                </a:solidFill>
              </a:rPr>
              <a:t>of Collection </a:t>
            </a:r>
            <a:r>
              <a:rPr lang="en-US" sz="4000" b="0" dirty="0" smtClean="0">
                <a:solidFill>
                  <a:schemeClr val="tx1">
                    <a:lumMod val="65000"/>
                    <a:lumOff val="35000"/>
                  </a:schemeClr>
                </a:solidFill>
              </a:rPr>
              <a:t>Evolution</a:t>
            </a:r>
            <a:endParaRPr lang="en-US" sz="4000" b="0" dirty="0">
              <a:solidFill>
                <a:schemeClr val="tx1">
                  <a:lumMod val="65000"/>
                  <a:lumOff val="35000"/>
                </a:schemeClr>
              </a:solidFill>
            </a:endParaRPr>
          </a:p>
        </c:rich>
      </c:tx>
      <c:layout>
        <c:manualLayout>
          <c:xMode val="edge"/>
          <c:yMode val="edge"/>
          <c:x val="0.232858801758613"/>
          <c:y val="0.0122114221114502"/>
        </c:manualLayout>
      </c:layout>
      <c:overlay val="1"/>
    </c:title>
    <c:autoTitleDeleted val="0"/>
    <c:plotArea>
      <c:layout>
        <c:manualLayout>
          <c:layoutTarget val="inner"/>
          <c:xMode val="edge"/>
          <c:yMode val="edge"/>
          <c:x val="0.0102523659305994"/>
          <c:y val="0.122231404074495"/>
          <c:w val="0.888628443329442"/>
          <c:h val="0.783962259825362"/>
        </c:manualLayout>
      </c:layout>
      <c:lineChart>
        <c:grouping val="standard"/>
        <c:varyColors val="0"/>
        <c:ser>
          <c:idx val="0"/>
          <c:order val="0"/>
          <c:tx>
            <c:v>1</c:v>
          </c:tx>
          <c:spPr>
            <a:ln w="76200"/>
          </c:spPr>
          <c:marker>
            <c:symbol val="none"/>
          </c:marker>
          <c:cat>
            <c:numRef>
              <c:f>Sheet1!$B$6:$L$6</c:f>
              <c:numCache>
                <c:formatCode>0</c:formatCode>
                <c:ptCount val="11"/>
                <c:pt idx="0">
                  <c:v>0.0</c:v>
                </c:pt>
                <c:pt idx="1">
                  <c:v>1.0</c:v>
                </c:pt>
                <c:pt idx="2">
                  <c:v>2.0</c:v>
                </c:pt>
                <c:pt idx="3">
                  <c:v>3.0</c:v>
                </c:pt>
                <c:pt idx="4">
                  <c:v>4.0</c:v>
                </c:pt>
                <c:pt idx="5">
                  <c:v>5.0</c:v>
                </c:pt>
                <c:pt idx="6">
                  <c:v>6.0</c:v>
                </c:pt>
                <c:pt idx="7">
                  <c:v>7.0</c:v>
                </c:pt>
                <c:pt idx="8">
                  <c:v>8.0</c:v>
                </c:pt>
                <c:pt idx="9">
                  <c:v>9.0</c:v>
                </c:pt>
                <c:pt idx="10">
                  <c:v>10.0</c:v>
                </c:pt>
              </c:numCache>
            </c:numRef>
          </c:cat>
          <c:val>
            <c:numRef>
              <c:f>Sheet1!$B$8:$L$8</c:f>
              <c:numCache>
                <c:formatCode>0</c:formatCode>
                <c:ptCount val="11"/>
                <c:pt idx="0">
                  <c:v>0.0</c:v>
                </c:pt>
                <c:pt idx="1">
                  <c:v>0.0</c:v>
                </c:pt>
                <c:pt idx="2">
                  <c:v>0.0</c:v>
                </c:pt>
                <c:pt idx="3">
                  <c:v>0.0</c:v>
                </c:pt>
                <c:pt idx="4">
                  <c:v>0.0</c:v>
                </c:pt>
                <c:pt idx="5">
                  <c:v>0.0</c:v>
                </c:pt>
                <c:pt idx="6">
                  <c:v>0.0</c:v>
                </c:pt>
                <c:pt idx="7">
                  <c:v>0.0</c:v>
                </c:pt>
                <c:pt idx="8">
                  <c:v>0.0</c:v>
                </c:pt>
                <c:pt idx="9">
                  <c:v>500.0</c:v>
                </c:pt>
                <c:pt idx="10">
                  <c:v>500.0</c:v>
                </c:pt>
              </c:numCache>
            </c:numRef>
          </c:val>
          <c:smooth val="0"/>
        </c:ser>
        <c:ser>
          <c:idx val="1"/>
          <c:order val="1"/>
          <c:tx>
            <c:v>5</c:v>
          </c:tx>
          <c:spPr>
            <a:ln w="76200"/>
          </c:spPr>
          <c:marker>
            <c:symbol val="none"/>
          </c:marker>
          <c:cat>
            <c:numRef>
              <c:f>Sheet1!$B$6:$L$6</c:f>
              <c:numCache>
                <c:formatCode>0</c:formatCode>
                <c:ptCount val="11"/>
                <c:pt idx="0">
                  <c:v>0.0</c:v>
                </c:pt>
                <c:pt idx="1">
                  <c:v>1.0</c:v>
                </c:pt>
                <c:pt idx="2">
                  <c:v>2.0</c:v>
                </c:pt>
                <c:pt idx="3">
                  <c:v>3.0</c:v>
                </c:pt>
                <c:pt idx="4">
                  <c:v>4.0</c:v>
                </c:pt>
                <c:pt idx="5">
                  <c:v>5.0</c:v>
                </c:pt>
                <c:pt idx="6">
                  <c:v>6.0</c:v>
                </c:pt>
                <c:pt idx="7">
                  <c:v>7.0</c:v>
                </c:pt>
                <c:pt idx="8">
                  <c:v>8.0</c:v>
                </c:pt>
                <c:pt idx="9">
                  <c:v>9.0</c:v>
                </c:pt>
                <c:pt idx="10">
                  <c:v>10.0</c:v>
                </c:pt>
              </c:numCache>
            </c:numRef>
          </c:cat>
          <c:val>
            <c:numRef>
              <c:f>Sheet1!$B$12:$L$12</c:f>
              <c:numCache>
                <c:formatCode>0</c:formatCode>
                <c:ptCount val="11"/>
                <c:pt idx="0">
                  <c:v>0.0</c:v>
                </c:pt>
                <c:pt idx="1">
                  <c:v>0.0</c:v>
                </c:pt>
                <c:pt idx="2">
                  <c:v>0.0</c:v>
                </c:pt>
                <c:pt idx="3">
                  <c:v>0.0</c:v>
                </c:pt>
                <c:pt idx="4">
                  <c:v>0.0</c:v>
                </c:pt>
                <c:pt idx="5">
                  <c:v>31.25</c:v>
                </c:pt>
                <c:pt idx="6">
                  <c:v>156.25</c:v>
                </c:pt>
                <c:pt idx="7">
                  <c:v>312.5</c:v>
                </c:pt>
                <c:pt idx="8">
                  <c:v>312.5</c:v>
                </c:pt>
                <c:pt idx="9">
                  <c:v>156.25</c:v>
                </c:pt>
                <c:pt idx="10">
                  <c:v>31.25</c:v>
                </c:pt>
              </c:numCache>
            </c:numRef>
          </c:val>
          <c:smooth val="0"/>
        </c:ser>
        <c:ser>
          <c:idx val="2"/>
          <c:order val="2"/>
          <c:tx>
            <c:v>10</c:v>
          </c:tx>
          <c:spPr>
            <a:ln w="76200"/>
          </c:spPr>
          <c:marker>
            <c:symbol val="none"/>
          </c:marker>
          <c:cat>
            <c:numRef>
              <c:f>Sheet1!$B$6:$L$6</c:f>
              <c:numCache>
                <c:formatCode>0</c:formatCode>
                <c:ptCount val="11"/>
                <c:pt idx="0">
                  <c:v>0.0</c:v>
                </c:pt>
                <c:pt idx="1">
                  <c:v>1.0</c:v>
                </c:pt>
                <c:pt idx="2">
                  <c:v>2.0</c:v>
                </c:pt>
                <c:pt idx="3">
                  <c:v>3.0</c:v>
                </c:pt>
                <c:pt idx="4">
                  <c:v>4.0</c:v>
                </c:pt>
                <c:pt idx="5">
                  <c:v>5.0</c:v>
                </c:pt>
                <c:pt idx="6">
                  <c:v>6.0</c:v>
                </c:pt>
                <c:pt idx="7">
                  <c:v>7.0</c:v>
                </c:pt>
                <c:pt idx="8">
                  <c:v>8.0</c:v>
                </c:pt>
                <c:pt idx="9">
                  <c:v>9.0</c:v>
                </c:pt>
                <c:pt idx="10">
                  <c:v>10.0</c:v>
                </c:pt>
              </c:numCache>
            </c:numRef>
          </c:cat>
          <c:val>
            <c:numRef>
              <c:f>Sheet1!$B$17:$L$17</c:f>
              <c:numCache>
                <c:formatCode>0</c:formatCode>
                <c:ptCount val="11"/>
                <c:pt idx="0">
                  <c:v>0.9765625</c:v>
                </c:pt>
                <c:pt idx="1">
                  <c:v>9.765625</c:v>
                </c:pt>
                <c:pt idx="2">
                  <c:v>43.9453125</c:v>
                </c:pt>
                <c:pt idx="3">
                  <c:v>117.1875</c:v>
                </c:pt>
                <c:pt idx="4">
                  <c:v>205.078125</c:v>
                </c:pt>
                <c:pt idx="5">
                  <c:v>246.09375</c:v>
                </c:pt>
                <c:pt idx="6">
                  <c:v>205.078125</c:v>
                </c:pt>
                <c:pt idx="7">
                  <c:v>117.1875</c:v>
                </c:pt>
                <c:pt idx="8">
                  <c:v>43.9453125</c:v>
                </c:pt>
                <c:pt idx="9">
                  <c:v>9.765625</c:v>
                </c:pt>
                <c:pt idx="10">
                  <c:v>0.9765625</c:v>
                </c:pt>
              </c:numCache>
            </c:numRef>
          </c:val>
          <c:smooth val="0"/>
        </c:ser>
        <c:ser>
          <c:idx val="3"/>
          <c:order val="3"/>
          <c:tx>
            <c:v>15</c:v>
          </c:tx>
          <c:spPr>
            <a:ln w="76200"/>
          </c:spPr>
          <c:marker>
            <c:symbol val="none"/>
          </c:marker>
          <c:cat>
            <c:numRef>
              <c:f>Sheet1!$B$6:$L$6</c:f>
              <c:numCache>
                <c:formatCode>0</c:formatCode>
                <c:ptCount val="11"/>
                <c:pt idx="0">
                  <c:v>0.0</c:v>
                </c:pt>
                <c:pt idx="1">
                  <c:v>1.0</c:v>
                </c:pt>
                <c:pt idx="2">
                  <c:v>2.0</c:v>
                </c:pt>
                <c:pt idx="3">
                  <c:v>3.0</c:v>
                </c:pt>
                <c:pt idx="4">
                  <c:v>4.0</c:v>
                </c:pt>
                <c:pt idx="5">
                  <c:v>5.0</c:v>
                </c:pt>
                <c:pt idx="6">
                  <c:v>6.0</c:v>
                </c:pt>
                <c:pt idx="7">
                  <c:v>7.0</c:v>
                </c:pt>
                <c:pt idx="8">
                  <c:v>8.0</c:v>
                </c:pt>
                <c:pt idx="9">
                  <c:v>9.0</c:v>
                </c:pt>
                <c:pt idx="10">
                  <c:v>10.0</c:v>
                </c:pt>
              </c:numCache>
            </c:numRef>
          </c:cat>
          <c:val>
            <c:numRef>
              <c:f>Sheet1!$B$22:$L$22</c:f>
              <c:numCache>
                <c:formatCode>0</c:formatCode>
                <c:ptCount val="11"/>
                <c:pt idx="0">
                  <c:v>150.87890625</c:v>
                </c:pt>
                <c:pt idx="1">
                  <c:v>152.740478515625</c:v>
                </c:pt>
                <c:pt idx="2">
                  <c:v>196.380615234375</c:v>
                </c:pt>
                <c:pt idx="3">
                  <c:v>196.380615234375</c:v>
                </c:pt>
                <c:pt idx="4">
                  <c:v>152.740478515625</c:v>
                </c:pt>
                <c:pt idx="5">
                  <c:v>91.644287109375</c:v>
                </c:pt>
                <c:pt idx="6">
                  <c:v>41.656494140625</c:v>
                </c:pt>
                <c:pt idx="7">
                  <c:v>13.885498046875</c:v>
                </c:pt>
                <c:pt idx="8">
                  <c:v>3.204345703125</c:v>
                </c:pt>
                <c:pt idx="9">
                  <c:v>0.457763671875</c:v>
                </c:pt>
                <c:pt idx="10">
                  <c:v>0.030517578125</c:v>
                </c:pt>
              </c:numCache>
            </c:numRef>
          </c:val>
          <c:smooth val="0"/>
        </c:ser>
        <c:ser>
          <c:idx val="4"/>
          <c:order val="4"/>
          <c:tx>
            <c:v>20</c:v>
          </c:tx>
          <c:spPr>
            <a:ln w="76200"/>
          </c:spPr>
          <c:marker>
            <c:symbol val="none"/>
          </c:marker>
          <c:cat>
            <c:numRef>
              <c:f>Sheet1!$B$6:$L$6</c:f>
              <c:numCache>
                <c:formatCode>0</c:formatCode>
                <c:ptCount val="11"/>
                <c:pt idx="0">
                  <c:v>0.0</c:v>
                </c:pt>
                <c:pt idx="1">
                  <c:v>1.0</c:v>
                </c:pt>
                <c:pt idx="2">
                  <c:v>2.0</c:v>
                </c:pt>
                <c:pt idx="3">
                  <c:v>3.0</c:v>
                </c:pt>
                <c:pt idx="4">
                  <c:v>4.0</c:v>
                </c:pt>
                <c:pt idx="5">
                  <c:v>5.0</c:v>
                </c:pt>
                <c:pt idx="6">
                  <c:v>6.0</c:v>
                </c:pt>
                <c:pt idx="7">
                  <c:v>7.0</c:v>
                </c:pt>
                <c:pt idx="8">
                  <c:v>8.0</c:v>
                </c:pt>
                <c:pt idx="9">
                  <c:v>9.0</c:v>
                </c:pt>
                <c:pt idx="10">
                  <c:v>10.0</c:v>
                </c:pt>
              </c:numCache>
            </c:numRef>
          </c:cat>
          <c:val>
            <c:numRef>
              <c:f>Sheet1!$B$27:$L$27</c:f>
              <c:numCache>
                <c:formatCode>0</c:formatCode>
                <c:ptCount val="11"/>
                <c:pt idx="0">
                  <c:v>588.0985260009766</c:v>
                </c:pt>
                <c:pt idx="1">
                  <c:v>160.1791381835937</c:v>
                </c:pt>
                <c:pt idx="2">
                  <c:v>120.1343536376953</c:v>
                </c:pt>
                <c:pt idx="3">
                  <c:v>73.9288330078125</c:v>
                </c:pt>
                <c:pt idx="4">
                  <c:v>36.96441650390625</c:v>
                </c:pt>
                <c:pt idx="5">
                  <c:v>14.7857666015625</c:v>
                </c:pt>
                <c:pt idx="6">
                  <c:v>4.620552062988281</c:v>
                </c:pt>
                <c:pt idx="7">
                  <c:v>1.087188720703125</c:v>
                </c:pt>
                <c:pt idx="8">
                  <c:v>0.181198120117187</c:v>
                </c:pt>
                <c:pt idx="9">
                  <c:v>0.019073486328125</c:v>
                </c:pt>
                <c:pt idx="10">
                  <c:v>0.00095367431640625</c:v>
                </c:pt>
              </c:numCache>
            </c:numRef>
          </c:val>
          <c:smooth val="0"/>
        </c:ser>
        <c:ser>
          <c:idx val="5"/>
          <c:order val="5"/>
          <c:tx>
            <c:v>25</c:v>
          </c:tx>
          <c:spPr>
            <a:ln w="76200"/>
          </c:spPr>
          <c:marker>
            <c:symbol val="none"/>
          </c:marker>
          <c:cat>
            <c:numRef>
              <c:f>Sheet1!$B$6:$L$6</c:f>
              <c:numCache>
                <c:formatCode>0</c:formatCode>
                <c:ptCount val="11"/>
                <c:pt idx="0">
                  <c:v>0.0</c:v>
                </c:pt>
                <c:pt idx="1">
                  <c:v>1.0</c:v>
                </c:pt>
                <c:pt idx="2">
                  <c:v>2.0</c:v>
                </c:pt>
                <c:pt idx="3">
                  <c:v>3.0</c:v>
                </c:pt>
                <c:pt idx="4">
                  <c:v>4.0</c:v>
                </c:pt>
                <c:pt idx="5">
                  <c:v>5.0</c:v>
                </c:pt>
                <c:pt idx="6">
                  <c:v>6.0</c:v>
                </c:pt>
                <c:pt idx="7">
                  <c:v>7.0</c:v>
                </c:pt>
                <c:pt idx="8">
                  <c:v>8.0</c:v>
                </c:pt>
                <c:pt idx="9">
                  <c:v>9.0</c:v>
                </c:pt>
                <c:pt idx="10">
                  <c:v>10.0</c:v>
                </c:pt>
              </c:numCache>
            </c:numRef>
          </c:cat>
          <c:val>
            <c:numRef>
              <c:f>Sheet1!$B$32:$L$32</c:f>
              <c:numCache>
                <c:formatCode>0</c:formatCode>
                <c:ptCount val="11"/>
                <c:pt idx="0">
                  <c:v>885.238528251648</c:v>
                </c:pt>
                <c:pt idx="1">
                  <c:v>60.88539958000183</c:v>
                </c:pt>
                <c:pt idx="2">
                  <c:v>32.23344683647155</c:v>
                </c:pt>
                <c:pt idx="3">
                  <c:v>14.32597637176514</c:v>
                </c:pt>
                <c:pt idx="4">
                  <c:v>5.27799129486084</c:v>
                </c:pt>
                <c:pt idx="5">
                  <c:v>1.583397388458252</c:v>
                </c:pt>
                <c:pt idx="6">
                  <c:v>0.376999378204346</c:v>
                </c:pt>
                <c:pt idx="7">
                  <c:v>0.0685453414916992</c:v>
                </c:pt>
                <c:pt idx="8">
                  <c:v>0.00894069671630859</c:v>
                </c:pt>
                <c:pt idx="9">
                  <c:v>0.000745058059692383</c:v>
                </c:pt>
                <c:pt idx="10">
                  <c:v>2.98023223876953E-5</c:v>
                </c:pt>
              </c:numCache>
            </c:numRef>
          </c:val>
          <c:smooth val="0"/>
        </c:ser>
        <c:dLbls>
          <c:showLegendKey val="0"/>
          <c:showVal val="0"/>
          <c:showCatName val="0"/>
          <c:showSerName val="0"/>
          <c:showPercent val="0"/>
          <c:showBubbleSize val="0"/>
        </c:dLbls>
        <c:smooth val="0"/>
        <c:axId val="1731710672"/>
        <c:axId val="1731712864"/>
      </c:lineChart>
      <c:catAx>
        <c:axId val="1731710672"/>
        <c:scaling>
          <c:orientation val="maxMin"/>
        </c:scaling>
        <c:delete val="0"/>
        <c:axPos val="b"/>
        <c:title>
          <c:tx>
            <c:rich>
              <a:bodyPr/>
              <a:lstStyle/>
              <a:p>
                <a:pPr>
                  <a:defRPr sz="1800" b="1"/>
                </a:pPr>
                <a:r>
                  <a:rPr lang="en-US" sz="2400" b="0" dirty="0"/>
                  <a:t># Missing Concepts</a:t>
                </a:r>
              </a:p>
            </c:rich>
          </c:tx>
          <c:layout/>
          <c:overlay val="0"/>
        </c:title>
        <c:numFmt formatCode="0" sourceLinked="1"/>
        <c:majorTickMark val="out"/>
        <c:minorTickMark val="none"/>
        <c:tickLblPos val="nextTo"/>
        <c:txPr>
          <a:bodyPr/>
          <a:lstStyle/>
          <a:p>
            <a:pPr>
              <a:defRPr sz="2400" b="0"/>
            </a:pPr>
            <a:endParaRPr lang="en-US"/>
          </a:p>
        </c:txPr>
        <c:crossAx val="1731712864"/>
        <c:crosses val="autoZero"/>
        <c:auto val="1"/>
        <c:lblAlgn val="ctr"/>
        <c:lblOffset val="100"/>
        <c:noMultiLvlLbl val="0"/>
      </c:catAx>
      <c:valAx>
        <c:axId val="1731712864"/>
        <c:scaling>
          <c:orientation val="minMax"/>
          <c:max val="1000.0"/>
        </c:scaling>
        <c:delete val="0"/>
        <c:axPos val="r"/>
        <c:title>
          <c:tx>
            <c:rich>
              <a:bodyPr rot="-5400000" vert="horz"/>
              <a:lstStyle/>
              <a:p>
                <a:pPr>
                  <a:defRPr sz="2400" b="0"/>
                </a:pPr>
                <a:r>
                  <a:rPr lang="en-US" sz="2400" b="0"/>
                  <a:t># Records</a:t>
                </a:r>
              </a:p>
            </c:rich>
          </c:tx>
          <c:layout/>
          <c:overlay val="0"/>
        </c:title>
        <c:numFmt formatCode="0" sourceLinked="1"/>
        <c:majorTickMark val="out"/>
        <c:minorTickMark val="none"/>
        <c:tickLblPos val="nextTo"/>
        <c:txPr>
          <a:bodyPr/>
          <a:lstStyle/>
          <a:p>
            <a:pPr>
              <a:defRPr sz="2400"/>
            </a:pPr>
            <a:endParaRPr lang="en-US"/>
          </a:p>
        </c:txPr>
        <c:crossAx val="1731710672"/>
        <c:crosses val="autoZero"/>
        <c:crossBetween val="between"/>
      </c:valAx>
    </c:plotArea>
    <c:plotVisOnly val="1"/>
    <c:dispBlanksAs val="gap"/>
    <c:showDLblsOverMax val="0"/>
  </c:chart>
  <c:spPr>
    <a:ln>
      <a:noFill/>
    </a:ln>
  </c:spPr>
  <c:externalData r:id="rId1">
    <c:autoUpdate val="0"/>
  </c:externalData>
  <c:userShapes r:id="rId2"/>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strRef>
          <c:f>recordUnq!$O$15</c:f>
          <c:strCache>
            <c:ptCount val="1"/>
            <c:pt idx="0">
              <c:v>EML Dialect Compared to the LTER_Completeness Recommendation</c:v>
            </c:pt>
          </c:strCache>
        </c:strRef>
      </c:tx>
      <c:layout>
        <c:manualLayout>
          <c:xMode val="edge"/>
          <c:yMode val="edge"/>
          <c:x val="0.210660400315831"/>
          <c:y val="0.015368205482038"/>
        </c:manualLayout>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23291709198053"/>
          <c:y val="0.0280033954621184"/>
          <c:w val="0.905589397908572"/>
          <c:h val="0.864672474363135"/>
        </c:manualLayout>
      </c:layout>
      <c:lineChart>
        <c:grouping val="standard"/>
        <c:varyColors val="0"/>
        <c:ser>
          <c:idx val="0"/>
          <c:order val="0"/>
          <c:tx>
            <c:strRef>
              <c:f>RecommendationsAnalysis!$B$1</c:f>
              <c:strCache>
                <c:ptCount val="1"/>
                <c:pt idx="0">
                  <c:v>LTER_Completeness</c:v>
                </c:pt>
              </c:strCache>
            </c:strRef>
          </c:tx>
          <c:spPr>
            <a:ln w="101600" cap="rnd">
              <a:solidFill>
                <a:schemeClr val="accent1"/>
              </a:solidFill>
              <a:prstDash val="dash"/>
              <a:round/>
            </a:ln>
            <a:effectLst/>
          </c:spPr>
          <c:marker>
            <c:symbol val="circle"/>
            <c:size val="5"/>
            <c:spPr>
              <a:solidFill>
                <a:schemeClr val="accent1"/>
              </a:solidFill>
              <a:ln w="15875">
                <a:solidFill>
                  <a:schemeClr val="accent1"/>
                </a:solidFill>
              </a:ln>
              <a:effectLst/>
            </c:spPr>
          </c:marker>
          <c:cat>
            <c:strRef>
              <c:f>[0]!DRxrange</c:f>
              <c:strCache>
                <c:ptCount val="5"/>
                <c:pt idx="0">
                  <c:v>LTER_Identification</c:v>
                </c:pt>
                <c:pt idx="1">
                  <c:v>LTER_Discovery</c:v>
                </c:pt>
                <c:pt idx="2">
                  <c:v>LTER_Evaluation</c:v>
                </c:pt>
                <c:pt idx="3">
                  <c:v>LTER_Access</c:v>
                </c:pt>
                <c:pt idx="4">
                  <c:v>LTER_Integration</c:v>
                </c:pt>
              </c:strCache>
            </c:strRef>
          </c:cat>
          <c:val>
            <c:numRef>
              <c:f>[0]!DRyrange1</c:f>
              <c:numCache>
                <c:formatCode>General</c:formatCode>
                <c:ptCount val="5"/>
                <c:pt idx="0">
                  <c:v>11.0</c:v>
                </c:pt>
                <c:pt idx="1">
                  <c:v>4.0</c:v>
                </c:pt>
                <c:pt idx="2">
                  <c:v>5.0</c:v>
                </c:pt>
                <c:pt idx="3">
                  <c:v>2.0</c:v>
                </c:pt>
                <c:pt idx="4">
                  <c:v>3.0</c:v>
                </c:pt>
              </c:numCache>
            </c:numRef>
          </c:val>
          <c:smooth val="0"/>
        </c:ser>
        <c:ser>
          <c:idx val="1"/>
          <c:order val="1"/>
          <c:tx>
            <c:strRef>
              <c:f>RecommendationsAnalysis!$C$1</c:f>
              <c:strCache>
                <c:ptCount val="1"/>
                <c:pt idx="0">
                  <c:v>EML</c:v>
                </c:pt>
              </c:strCache>
            </c:strRef>
          </c:tx>
          <c:spPr>
            <a:ln w="76200" cap="rnd">
              <a:solidFill>
                <a:schemeClr val="accent2">
                  <a:alpha val="64000"/>
                </a:schemeClr>
              </a:solidFill>
              <a:round/>
            </a:ln>
            <a:effectLst/>
          </c:spPr>
          <c:marker>
            <c:symbol val="circle"/>
            <c:size val="5"/>
            <c:spPr>
              <a:solidFill>
                <a:schemeClr val="accent2"/>
              </a:solidFill>
              <a:ln w="31750">
                <a:solidFill>
                  <a:schemeClr val="accent2">
                    <a:alpha val="0"/>
                  </a:schemeClr>
                </a:solidFill>
              </a:ln>
              <a:effectLst/>
            </c:spPr>
          </c:marker>
          <c:cat>
            <c:strRef>
              <c:f>[0]!DRxrange</c:f>
              <c:strCache>
                <c:ptCount val="5"/>
                <c:pt idx="0">
                  <c:v>LTER_Identification</c:v>
                </c:pt>
                <c:pt idx="1">
                  <c:v>LTER_Discovery</c:v>
                </c:pt>
                <c:pt idx="2">
                  <c:v>LTER_Evaluation</c:v>
                </c:pt>
                <c:pt idx="3">
                  <c:v>LTER_Access</c:v>
                </c:pt>
                <c:pt idx="4">
                  <c:v>LTER_Integration</c:v>
                </c:pt>
              </c:strCache>
            </c:strRef>
          </c:cat>
          <c:val>
            <c:numRef>
              <c:f>[0]!DRyrange2</c:f>
              <c:numCache>
                <c:formatCode>General</c:formatCode>
                <c:ptCount val="5"/>
                <c:pt idx="0">
                  <c:v>11.0</c:v>
                </c:pt>
                <c:pt idx="1">
                  <c:v>4.0</c:v>
                </c:pt>
                <c:pt idx="2">
                  <c:v>5.0</c:v>
                </c:pt>
                <c:pt idx="3">
                  <c:v>2.0</c:v>
                </c:pt>
                <c:pt idx="4">
                  <c:v>3.0</c:v>
                </c:pt>
              </c:numCache>
            </c:numRef>
          </c:val>
          <c:smooth val="0"/>
        </c:ser>
        <c:dLbls>
          <c:showLegendKey val="0"/>
          <c:showVal val="0"/>
          <c:showCatName val="0"/>
          <c:showSerName val="0"/>
          <c:showPercent val="0"/>
          <c:showBubbleSize val="0"/>
        </c:dLbls>
        <c:marker val="1"/>
        <c:smooth val="0"/>
        <c:axId val="1734322144"/>
        <c:axId val="1731863024"/>
      </c:lineChart>
      <c:catAx>
        <c:axId val="17343221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crossAx val="1731863024"/>
        <c:crosses val="autoZero"/>
        <c:auto val="1"/>
        <c:lblAlgn val="ctr"/>
        <c:lblOffset val="100"/>
        <c:noMultiLvlLbl val="0"/>
      </c:catAx>
      <c:valAx>
        <c:axId val="1731863024"/>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solidFill>
                    <a:latin typeface="+mn-lt"/>
                    <a:ea typeface="+mn-ea"/>
                    <a:cs typeface="+mn-cs"/>
                  </a:defRPr>
                </a:pPr>
                <a:r>
                  <a:rPr lang="en-US" sz="2400" dirty="0" smtClean="0">
                    <a:solidFill>
                      <a:schemeClr val="tx1"/>
                    </a:solidFill>
                  </a:rPr>
                  <a:t># Concepts</a:t>
                </a:r>
                <a:endParaRPr lang="en-US" sz="2400" dirty="0">
                  <a:solidFill>
                    <a:schemeClr val="tx1"/>
                  </a:solidFill>
                </a:endParaRP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title>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crossAx val="1734322144"/>
        <c:crosses val="autoZero"/>
        <c:crossBetween val="between"/>
      </c:valAx>
      <c:spPr>
        <a:noFill/>
        <a:ln>
          <a:noFill/>
        </a:ln>
        <a:effectLst/>
      </c:spPr>
    </c:plotArea>
    <c:legend>
      <c:legendPos val="b"/>
      <c:layout>
        <c:manualLayout>
          <c:xMode val="edge"/>
          <c:yMode val="edge"/>
          <c:x val="0.659396114933884"/>
          <c:y val="0.364670510002915"/>
          <c:w val="0.306553900912586"/>
          <c:h val="0.018928414265016"/>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n-US" sz="4000" dirty="0"/>
              <a:t>Completeness of records </a:t>
            </a:r>
            <a:r>
              <a:rPr lang="en-US" sz="4000" dirty="0" smtClean="0"/>
              <a:t>for </a:t>
            </a:r>
            <a:r>
              <a:rPr lang="en-US" sz="4000" dirty="0"/>
              <a:t>LTER </a:t>
            </a:r>
            <a:r>
              <a:rPr lang="en-US" sz="4000" dirty="0" smtClean="0"/>
              <a:t>Identification</a:t>
            </a:r>
            <a:endParaRPr lang="en-US" sz="4000" dirty="0"/>
          </a:p>
        </c:rich>
      </c:tx>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12167290564089"/>
          <c:y val="0.124572511926541"/>
          <c:w val="0.887832681418489"/>
          <c:h val="0.736698050069616"/>
        </c:manualLayout>
      </c:layout>
      <c:barChart>
        <c:barDir val="col"/>
        <c:grouping val="stacked"/>
        <c:varyColors val="0"/>
        <c:ser>
          <c:idx val="0"/>
          <c:order val="0"/>
          <c:tx>
            <c:strRef>
              <c:f>IDspiralCounts!$G$10</c:f>
              <c:strCache>
                <c:ptCount val="1"/>
                <c:pt idx="0">
                  <c:v>0</c:v>
                </c:pt>
              </c:strCache>
            </c:strRef>
          </c:tx>
          <c:spPr>
            <a:solidFill>
              <a:schemeClr val="accent1"/>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IDspiralCounts!$G$11:$G$22</c:f>
              <c:numCache>
                <c:formatCode>General</c:formatCode>
                <c:ptCount val="12"/>
                <c:pt idx="0">
                  <c:v>60.0</c:v>
                </c:pt>
                <c:pt idx="1">
                  <c:v>79.0</c:v>
                </c:pt>
                <c:pt idx="2">
                  <c:v>146.0</c:v>
                </c:pt>
                <c:pt idx="3">
                  <c:v>89.0</c:v>
                </c:pt>
                <c:pt idx="4">
                  <c:v>47.0</c:v>
                </c:pt>
                <c:pt idx="5">
                  <c:v>70.0</c:v>
                </c:pt>
                <c:pt idx="6">
                  <c:v>23.0</c:v>
                </c:pt>
                <c:pt idx="7">
                  <c:v>73.0</c:v>
                </c:pt>
                <c:pt idx="8">
                  <c:v>183.0</c:v>
                </c:pt>
                <c:pt idx="9">
                  <c:v>90.0</c:v>
                </c:pt>
                <c:pt idx="10">
                  <c:v>16.0</c:v>
                </c:pt>
                <c:pt idx="11">
                  <c:v>86.0</c:v>
                </c:pt>
              </c:numCache>
            </c:numRef>
          </c:val>
        </c:ser>
        <c:ser>
          <c:idx val="1"/>
          <c:order val="1"/>
          <c:tx>
            <c:strRef>
              <c:f>IDspiralCounts!$H$10</c:f>
              <c:strCache>
                <c:ptCount val="1"/>
                <c:pt idx="0">
                  <c:v>1</c:v>
                </c:pt>
              </c:strCache>
            </c:strRef>
          </c:tx>
          <c:spPr>
            <a:solidFill>
              <a:schemeClr val="accent2"/>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IDspiralCounts!$H$11:$H$22</c:f>
              <c:numCache>
                <c:formatCode>General</c:formatCode>
                <c:ptCount val="12"/>
                <c:pt idx="0">
                  <c:v>21.0</c:v>
                </c:pt>
                <c:pt idx="1">
                  <c:v>71.0</c:v>
                </c:pt>
                <c:pt idx="2">
                  <c:v>47.0</c:v>
                </c:pt>
                <c:pt idx="3">
                  <c:v>53.0</c:v>
                </c:pt>
                <c:pt idx="4">
                  <c:v>101.0</c:v>
                </c:pt>
                <c:pt idx="5">
                  <c:v>17.0</c:v>
                </c:pt>
                <c:pt idx="6">
                  <c:v>33.0</c:v>
                </c:pt>
                <c:pt idx="7">
                  <c:v>30.0</c:v>
                </c:pt>
                <c:pt idx="8">
                  <c:v>35.0</c:v>
                </c:pt>
                <c:pt idx="9">
                  <c:v>130.0</c:v>
                </c:pt>
                <c:pt idx="10">
                  <c:v>15.0</c:v>
                </c:pt>
                <c:pt idx="11">
                  <c:v>66.0</c:v>
                </c:pt>
              </c:numCache>
            </c:numRef>
          </c:val>
        </c:ser>
        <c:ser>
          <c:idx val="2"/>
          <c:order val="2"/>
          <c:tx>
            <c:strRef>
              <c:f>IDspiralCounts!$I$10</c:f>
              <c:strCache>
                <c:ptCount val="1"/>
                <c:pt idx="0">
                  <c:v>2</c:v>
                </c:pt>
              </c:strCache>
            </c:strRef>
          </c:tx>
          <c:spPr>
            <a:solidFill>
              <a:schemeClr val="accent3"/>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IDspiralCounts!$I$11:$I$22</c:f>
              <c:numCache>
                <c:formatCode>General</c:formatCode>
                <c:ptCount val="12"/>
                <c:pt idx="0">
                  <c:v>127.0</c:v>
                </c:pt>
                <c:pt idx="1">
                  <c:v>59.0</c:v>
                </c:pt>
                <c:pt idx="2">
                  <c:v>22.0</c:v>
                </c:pt>
                <c:pt idx="3">
                  <c:v>14.0</c:v>
                </c:pt>
                <c:pt idx="4">
                  <c:v>81.0</c:v>
                </c:pt>
                <c:pt idx="5">
                  <c:v>54.0</c:v>
                </c:pt>
                <c:pt idx="6">
                  <c:v>49.0</c:v>
                </c:pt>
                <c:pt idx="7">
                  <c:v>24.0</c:v>
                </c:pt>
                <c:pt idx="8">
                  <c:v>16.0</c:v>
                </c:pt>
                <c:pt idx="9">
                  <c:v>25.0</c:v>
                </c:pt>
                <c:pt idx="10">
                  <c:v>212.0</c:v>
                </c:pt>
                <c:pt idx="11">
                  <c:v>60.0</c:v>
                </c:pt>
              </c:numCache>
            </c:numRef>
          </c:val>
        </c:ser>
        <c:ser>
          <c:idx val="3"/>
          <c:order val="3"/>
          <c:tx>
            <c:strRef>
              <c:f>IDspiralCounts!$J$10</c:f>
              <c:strCache>
                <c:ptCount val="1"/>
                <c:pt idx="0">
                  <c:v>3</c:v>
                </c:pt>
              </c:strCache>
            </c:strRef>
          </c:tx>
          <c:spPr>
            <a:solidFill>
              <a:schemeClr val="accent4"/>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IDspiralCounts!$J$11:$J$22</c:f>
              <c:numCache>
                <c:formatCode>General</c:formatCode>
                <c:ptCount val="12"/>
                <c:pt idx="0">
                  <c:v>21.0</c:v>
                </c:pt>
                <c:pt idx="1">
                  <c:v>41.0</c:v>
                </c:pt>
                <c:pt idx="2">
                  <c:v>5.0</c:v>
                </c:pt>
                <c:pt idx="3">
                  <c:v>69.0</c:v>
                </c:pt>
                <c:pt idx="4">
                  <c:v>21.0</c:v>
                </c:pt>
                <c:pt idx="5">
                  <c:v>94.0</c:v>
                </c:pt>
                <c:pt idx="6">
                  <c:v>111.0</c:v>
                </c:pt>
                <c:pt idx="7">
                  <c:v>112.0</c:v>
                </c:pt>
                <c:pt idx="8">
                  <c:v>16.0</c:v>
                </c:pt>
                <c:pt idx="9">
                  <c:v>4.0</c:v>
                </c:pt>
                <c:pt idx="10">
                  <c:v>6.0</c:v>
                </c:pt>
                <c:pt idx="11">
                  <c:v>38.0</c:v>
                </c:pt>
              </c:numCache>
            </c:numRef>
          </c:val>
        </c:ser>
        <c:ser>
          <c:idx val="4"/>
          <c:order val="4"/>
          <c:tx>
            <c:strRef>
              <c:f>IDspiralCounts!$K$10</c:f>
              <c:strCache>
                <c:ptCount val="1"/>
                <c:pt idx="0">
                  <c:v>4</c:v>
                </c:pt>
              </c:strCache>
            </c:strRef>
          </c:tx>
          <c:spPr>
            <a:solidFill>
              <a:schemeClr val="accent5"/>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IDspiralCounts!$K$11:$K$22</c:f>
              <c:numCache>
                <c:formatCode>General</c:formatCode>
                <c:ptCount val="12"/>
                <c:pt idx="0">
                  <c:v>19.0</c:v>
                </c:pt>
                <c:pt idx="1">
                  <c:v>0.0</c:v>
                </c:pt>
                <c:pt idx="2">
                  <c:v>27.0</c:v>
                </c:pt>
                <c:pt idx="3">
                  <c:v>10.0</c:v>
                </c:pt>
                <c:pt idx="4">
                  <c:v>0.0</c:v>
                </c:pt>
                <c:pt idx="5">
                  <c:v>14.0</c:v>
                </c:pt>
                <c:pt idx="6">
                  <c:v>20.0</c:v>
                </c:pt>
                <c:pt idx="7">
                  <c:v>8.0</c:v>
                </c:pt>
                <c:pt idx="8">
                  <c:v>0.0</c:v>
                </c:pt>
                <c:pt idx="9">
                  <c:v>1.0</c:v>
                </c:pt>
                <c:pt idx="10">
                  <c:v>1.0</c:v>
                </c:pt>
                <c:pt idx="11">
                  <c:v>0.0</c:v>
                </c:pt>
              </c:numCache>
            </c:numRef>
          </c:val>
        </c:ser>
        <c:ser>
          <c:idx val="5"/>
          <c:order val="5"/>
          <c:tx>
            <c:strRef>
              <c:f>IDspiralCounts!$L$10</c:f>
              <c:strCache>
                <c:ptCount val="1"/>
                <c:pt idx="0">
                  <c:v>5</c:v>
                </c:pt>
              </c:strCache>
            </c:strRef>
          </c:tx>
          <c:spPr>
            <a:solidFill>
              <a:schemeClr val="accent6"/>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IDspiralCounts!$L$11:$L$22</c:f>
              <c:numCache>
                <c:formatCode>General</c:formatCode>
                <c:ptCount val="12"/>
                <c:pt idx="0">
                  <c:v>0.0</c:v>
                </c:pt>
                <c:pt idx="1">
                  <c:v>0.0</c:v>
                </c:pt>
                <c:pt idx="2">
                  <c:v>3.0</c:v>
                </c:pt>
                <c:pt idx="3">
                  <c:v>9.0</c:v>
                </c:pt>
                <c:pt idx="4">
                  <c:v>0.0</c:v>
                </c:pt>
                <c:pt idx="5">
                  <c:v>1.0</c:v>
                </c:pt>
                <c:pt idx="6">
                  <c:v>14.0</c:v>
                </c:pt>
                <c:pt idx="7">
                  <c:v>2.0</c:v>
                </c:pt>
                <c:pt idx="8">
                  <c:v>0.0</c:v>
                </c:pt>
                <c:pt idx="9">
                  <c:v>0.0</c:v>
                </c:pt>
                <c:pt idx="10">
                  <c:v>0.0</c:v>
                </c:pt>
                <c:pt idx="11">
                  <c:v>0.0</c:v>
                </c:pt>
              </c:numCache>
            </c:numRef>
          </c:val>
        </c:ser>
        <c:ser>
          <c:idx val="6"/>
          <c:order val="6"/>
          <c:tx>
            <c:strRef>
              <c:f>IDspiralCounts!$M$10</c:f>
              <c:strCache>
                <c:ptCount val="1"/>
                <c:pt idx="0">
                  <c:v>6</c:v>
                </c:pt>
              </c:strCache>
            </c:strRef>
          </c:tx>
          <c:spPr>
            <a:solidFill>
              <a:schemeClr val="accent1">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IDspiralCounts!$M$11:$M$22</c:f>
              <c:numCache>
                <c:formatCode>General</c:formatCode>
                <c:ptCount val="12"/>
                <c:pt idx="0">
                  <c:v>0.0</c:v>
                </c:pt>
                <c:pt idx="1">
                  <c:v>0.0</c:v>
                </c:pt>
                <c:pt idx="2">
                  <c:v>0.0</c:v>
                </c:pt>
                <c:pt idx="3">
                  <c:v>6.0</c:v>
                </c:pt>
                <c:pt idx="4">
                  <c:v>0.0</c:v>
                </c:pt>
                <c:pt idx="5">
                  <c:v>0.0</c:v>
                </c:pt>
                <c:pt idx="6">
                  <c:v>0.0</c:v>
                </c:pt>
                <c:pt idx="7">
                  <c:v>1.0</c:v>
                </c:pt>
                <c:pt idx="8">
                  <c:v>0.0</c:v>
                </c:pt>
                <c:pt idx="9">
                  <c:v>0.0</c:v>
                </c:pt>
                <c:pt idx="10">
                  <c:v>0.0</c:v>
                </c:pt>
                <c:pt idx="11">
                  <c:v>0.0</c:v>
                </c:pt>
              </c:numCache>
            </c:numRef>
          </c:val>
        </c:ser>
        <c:ser>
          <c:idx val="7"/>
          <c:order val="7"/>
          <c:tx>
            <c:strRef>
              <c:f>IDspiralCounts!$N$10</c:f>
              <c:strCache>
                <c:ptCount val="1"/>
                <c:pt idx="0">
                  <c:v>7</c:v>
                </c:pt>
              </c:strCache>
            </c:strRef>
          </c:tx>
          <c:spPr>
            <a:solidFill>
              <a:schemeClr val="accent2">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IDspiralCounts!$N$11:$N$22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8"/>
          <c:order val="8"/>
          <c:tx>
            <c:strRef>
              <c:f>IDspiralCounts!$O$10</c:f>
              <c:strCache>
                <c:ptCount val="1"/>
                <c:pt idx="0">
                  <c:v>8</c:v>
                </c:pt>
              </c:strCache>
            </c:strRef>
          </c:tx>
          <c:spPr>
            <a:solidFill>
              <a:schemeClr val="accent3">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IDspiralCounts!$O$11:$O$22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9"/>
          <c:order val="9"/>
          <c:tx>
            <c:strRef>
              <c:f>IDspiralCounts!$P$10</c:f>
              <c:strCache>
                <c:ptCount val="1"/>
                <c:pt idx="0">
                  <c:v>9</c:v>
                </c:pt>
              </c:strCache>
            </c:strRef>
          </c:tx>
          <c:spPr>
            <a:solidFill>
              <a:schemeClr val="accent4">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IDspiralCounts!$P$11:$P$22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0"/>
          <c:order val="10"/>
          <c:tx>
            <c:strRef>
              <c:f>IDspiralCounts!$Q$10</c:f>
              <c:strCache>
                <c:ptCount val="1"/>
                <c:pt idx="0">
                  <c:v>10</c:v>
                </c:pt>
              </c:strCache>
            </c:strRef>
          </c:tx>
          <c:spPr>
            <a:solidFill>
              <a:schemeClr val="accent5">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IDspiralCounts!$Q$11:$Q$22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1"/>
          <c:order val="11"/>
          <c:tx>
            <c:strRef>
              <c:f>IDspiralCounts!$R$10</c:f>
              <c:strCache>
                <c:ptCount val="1"/>
                <c:pt idx="0">
                  <c:v>11</c:v>
                </c:pt>
              </c:strCache>
            </c:strRef>
          </c:tx>
          <c:spPr>
            <a:solidFill>
              <a:schemeClr val="accent6">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IDspiralCounts!$R$11:$R$22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dLbls>
          <c:showLegendKey val="0"/>
          <c:showVal val="0"/>
          <c:showCatName val="0"/>
          <c:showSerName val="0"/>
          <c:showPercent val="0"/>
          <c:showBubbleSize val="0"/>
        </c:dLbls>
        <c:gapWidth val="87"/>
        <c:overlap val="100"/>
        <c:axId val="1818171312"/>
        <c:axId val="1817224592"/>
      </c:barChart>
      <c:catAx>
        <c:axId val="18181713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224592"/>
        <c:crosses val="autoZero"/>
        <c:auto val="1"/>
        <c:lblAlgn val="ctr"/>
        <c:lblOffset val="100"/>
        <c:noMultiLvlLbl val="0"/>
      </c:catAx>
      <c:valAx>
        <c:axId val="1817224592"/>
        <c:scaling>
          <c:orientation val="minMax"/>
          <c:max val="25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of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8171312"/>
        <c:crosses val="autoZero"/>
        <c:crossBetween val="between"/>
      </c:valAx>
      <c:spPr>
        <a:noFill/>
        <a:ln w="25400">
          <a:noFill/>
        </a:ln>
        <a:effectLst/>
      </c:spPr>
    </c:plotArea>
    <c:legend>
      <c:legendPos val="b"/>
      <c:legendEntry>
        <c:idx val="7"/>
        <c:delete val="1"/>
      </c:legendEntry>
      <c:legendEntry>
        <c:idx val="8"/>
        <c:delete val="1"/>
      </c:legendEntry>
      <c:legendEntry>
        <c:idx val="9"/>
        <c:delete val="1"/>
      </c:legendEntry>
      <c:legendEntry>
        <c:idx val="10"/>
        <c:delete val="1"/>
      </c:legendEntry>
      <c:legendEntry>
        <c:idx val="11"/>
        <c:delete val="1"/>
      </c:legendEntry>
      <c:layout>
        <c:manualLayout>
          <c:xMode val="edge"/>
          <c:yMode val="edge"/>
          <c:x val="0.462644789120162"/>
          <c:y val="0.926034681998234"/>
          <c:w val="0.314093246770294"/>
          <c:h val="0.0587546460437477"/>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n-US" sz="4000"/>
              <a:t>Signature Score Counts</a:t>
            </a:r>
          </a:p>
        </c:rich>
      </c:tx>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1"/>
          <c:order val="0"/>
          <c:spPr>
            <a:solidFill>
              <a:schemeClr val="accent2"/>
            </a:solidFill>
            <a:ln>
              <a:noFill/>
            </a:ln>
            <a:effectLst/>
          </c:spPr>
          <c:invertIfNegative val="0"/>
          <c:cat>
            <c:numRef>
              <c:f>sigScoreGroups!$A$1:$W$1</c:f>
              <c:numCache>
                <c:formatCode>General</c:formatCode>
                <c:ptCount val="23"/>
                <c:pt idx="0">
                  <c:v>2005.0</c:v>
                </c:pt>
                <c:pt idx="2">
                  <c:v>2006.0</c:v>
                </c:pt>
                <c:pt idx="4">
                  <c:v>2007.0</c:v>
                </c:pt>
                <c:pt idx="6">
                  <c:v>2008.0</c:v>
                </c:pt>
                <c:pt idx="8">
                  <c:v>2009.0</c:v>
                </c:pt>
                <c:pt idx="10">
                  <c:v>2010.0</c:v>
                </c:pt>
                <c:pt idx="12">
                  <c:v>2011.0</c:v>
                </c:pt>
                <c:pt idx="14">
                  <c:v>2012.0</c:v>
                </c:pt>
                <c:pt idx="16">
                  <c:v>2013.0</c:v>
                </c:pt>
                <c:pt idx="18">
                  <c:v>2014.0</c:v>
                </c:pt>
                <c:pt idx="20">
                  <c:v>2015.0</c:v>
                </c:pt>
                <c:pt idx="22">
                  <c:v>2016.0</c:v>
                </c:pt>
              </c:numCache>
            </c:numRef>
          </c:cat>
          <c:val>
            <c:numRef>
              <c:f>sigScoreGroups!$A$57:$W$57</c:f>
              <c:numCache>
                <c:formatCode>General</c:formatCode>
                <c:ptCount val="23"/>
                <c:pt idx="0">
                  <c:v>48.0</c:v>
                </c:pt>
                <c:pt idx="2">
                  <c:v>31.0</c:v>
                </c:pt>
                <c:pt idx="4">
                  <c:v>40.0</c:v>
                </c:pt>
                <c:pt idx="6">
                  <c:v>29.0</c:v>
                </c:pt>
                <c:pt idx="8">
                  <c:v>29.0</c:v>
                </c:pt>
                <c:pt idx="10">
                  <c:v>29.0</c:v>
                </c:pt>
                <c:pt idx="12">
                  <c:v>53.0</c:v>
                </c:pt>
                <c:pt idx="14">
                  <c:v>44.0</c:v>
                </c:pt>
                <c:pt idx="16">
                  <c:v>27.0</c:v>
                </c:pt>
                <c:pt idx="18">
                  <c:v>29.0</c:v>
                </c:pt>
                <c:pt idx="20">
                  <c:v>21.0</c:v>
                </c:pt>
                <c:pt idx="22">
                  <c:v>44.0</c:v>
                </c:pt>
              </c:numCache>
            </c:numRef>
          </c:val>
        </c:ser>
        <c:dLbls>
          <c:showLegendKey val="0"/>
          <c:showVal val="0"/>
          <c:showCatName val="0"/>
          <c:showSerName val="0"/>
          <c:showPercent val="0"/>
          <c:showBubbleSize val="0"/>
        </c:dLbls>
        <c:gapWidth val="0"/>
        <c:overlap val="-15"/>
        <c:axId val="1817560400"/>
        <c:axId val="1817563024"/>
      </c:barChart>
      <c:catAx>
        <c:axId val="18175604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563024"/>
        <c:crosses val="autoZero"/>
        <c:auto val="1"/>
        <c:lblAlgn val="ctr"/>
        <c:lblOffset val="100"/>
        <c:noMultiLvlLbl val="0"/>
      </c:catAx>
      <c:valAx>
        <c:axId val="1817563024"/>
        <c:scaling>
          <c:orientation val="minMax"/>
        </c:scaling>
        <c:delete val="0"/>
        <c:axPos val="l"/>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5604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n-US" sz="4000" b="0" i="0" baseline="0">
                <a:effectLst/>
              </a:rPr>
              <a:t>LTER’s Collection Evolution of LTER Identification</a:t>
            </a:r>
            <a:endParaRPr lang="en-US" sz="4000">
              <a:effectLst/>
            </a:endParaRPr>
          </a:p>
        </c:rich>
      </c:tx>
      <c:layout>
        <c:manualLayout>
          <c:xMode val="edge"/>
          <c:yMode val="edge"/>
          <c:x val="0.158507548638637"/>
          <c:y val="0.05872979800649"/>
        </c:manualLayout>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09673286080903"/>
          <c:y val="0.141051150895141"/>
          <c:w val="0.911411917172063"/>
          <c:h val="0.800468532169901"/>
        </c:manualLayout>
      </c:layout>
      <c:lineChart>
        <c:grouping val="standard"/>
        <c:varyColors val="0"/>
        <c:ser>
          <c:idx val="0"/>
          <c:order val="0"/>
          <c:tx>
            <c:strRef>
              <c:f>IDspiralCounts!$F$11</c:f>
              <c:strCache>
                <c:ptCount val="1"/>
                <c:pt idx="0">
                  <c:v>2005</c:v>
                </c:pt>
              </c:strCache>
            </c:strRef>
          </c:tx>
          <c:spPr>
            <a:ln w="76200" cap="rnd">
              <a:solidFill>
                <a:schemeClr val="accent1"/>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3"/>
              <c:delete val="1"/>
              <c:extLst>
                <c:ext xmlns:c15="http://schemas.microsoft.com/office/drawing/2012/chart" uri="{CE6537A1-D6FC-4f65-9D91-7224C49458BB}">
                  <c15:layout/>
                </c:ext>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IDspiralCounts!$G$10:$M$10</c:f>
              <c:numCache>
                <c:formatCode>General</c:formatCode>
                <c:ptCount val="7"/>
                <c:pt idx="0">
                  <c:v>0.0</c:v>
                </c:pt>
                <c:pt idx="1">
                  <c:v>1.0</c:v>
                </c:pt>
                <c:pt idx="2">
                  <c:v>2.0</c:v>
                </c:pt>
                <c:pt idx="3">
                  <c:v>3.0</c:v>
                </c:pt>
                <c:pt idx="4">
                  <c:v>4.0</c:v>
                </c:pt>
                <c:pt idx="5">
                  <c:v>5.0</c:v>
                </c:pt>
                <c:pt idx="6">
                  <c:v>6.0</c:v>
                </c:pt>
              </c:numCache>
            </c:numRef>
          </c:cat>
          <c:val>
            <c:numRef>
              <c:f>IDspiralCounts!$G$11:$M$11</c:f>
              <c:numCache>
                <c:formatCode>General</c:formatCode>
                <c:ptCount val="7"/>
                <c:pt idx="0">
                  <c:v>60.0</c:v>
                </c:pt>
                <c:pt idx="1">
                  <c:v>21.0</c:v>
                </c:pt>
                <c:pt idx="2">
                  <c:v>127.0</c:v>
                </c:pt>
                <c:pt idx="3">
                  <c:v>21.0</c:v>
                </c:pt>
                <c:pt idx="4">
                  <c:v>19.0</c:v>
                </c:pt>
                <c:pt idx="5">
                  <c:v>0.0</c:v>
                </c:pt>
                <c:pt idx="6">
                  <c:v>0.0</c:v>
                </c:pt>
              </c:numCache>
            </c:numRef>
          </c:val>
          <c:smooth val="0"/>
        </c:ser>
        <c:ser>
          <c:idx val="1"/>
          <c:order val="1"/>
          <c:tx>
            <c:strRef>
              <c:f>IDspiralCounts!$F$12</c:f>
              <c:strCache>
                <c:ptCount val="1"/>
                <c:pt idx="0">
                  <c:v>2006</c:v>
                </c:pt>
              </c:strCache>
            </c:strRef>
          </c:tx>
          <c:spPr>
            <a:ln w="76200" cap="rnd">
              <a:solidFill>
                <a:schemeClr val="accent2"/>
              </a:solidFill>
              <a:round/>
            </a:ln>
            <a:effectLst/>
          </c:spPr>
          <c:marker>
            <c:symbol val="none"/>
          </c:marker>
          <c:dLbls>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15:layout/>
                </c:ext>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IDspiralCounts!$G$10:$M$10</c:f>
              <c:numCache>
                <c:formatCode>General</c:formatCode>
                <c:ptCount val="7"/>
                <c:pt idx="0">
                  <c:v>0.0</c:v>
                </c:pt>
                <c:pt idx="1">
                  <c:v>1.0</c:v>
                </c:pt>
                <c:pt idx="2">
                  <c:v>2.0</c:v>
                </c:pt>
                <c:pt idx="3">
                  <c:v>3.0</c:v>
                </c:pt>
                <c:pt idx="4">
                  <c:v>4.0</c:v>
                </c:pt>
                <c:pt idx="5">
                  <c:v>5.0</c:v>
                </c:pt>
                <c:pt idx="6">
                  <c:v>6.0</c:v>
                </c:pt>
              </c:numCache>
            </c:numRef>
          </c:cat>
          <c:val>
            <c:numRef>
              <c:f>IDspiralCounts!$G$12:$M$12</c:f>
              <c:numCache>
                <c:formatCode>General</c:formatCode>
                <c:ptCount val="7"/>
                <c:pt idx="0">
                  <c:v>79.0</c:v>
                </c:pt>
                <c:pt idx="1">
                  <c:v>71.0</c:v>
                </c:pt>
                <c:pt idx="2">
                  <c:v>59.0</c:v>
                </c:pt>
                <c:pt idx="3">
                  <c:v>41.0</c:v>
                </c:pt>
                <c:pt idx="4">
                  <c:v>0.0</c:v>
                </c:pt>
                <c:pt idx="5">
                  <c:v>0.0</c:v>
                </c:pt>
                <c:pt idx="6">
                  <c:v>0.0</c:v>
                </c:pt>
              </c:numCache>
            </c:numRef>
          </c:val>
          <c:smooth val="0"/>
        </c:ser>
        <c:ser>
          <c:idx val="2"/>
          <c:order val="2"/>
          <c:tx>
            <c:strRef>
              <c:f>IDspiralCounts!$F$13</c:f>
              <c:strCache>
                <c:ptCount val="1"/>
                <c:pt idx="0">
                  <c:v>2007</c:v>
                </c:pt>
              </c:strCache>
            </c:strRef>
          </c:tx>
          <c:spPr>
            <a:ln w="76200" cap="rnd">
              <a:solidFill>
                <a:schemeClr val="accent3"/>
              </a:solidFill>
              <a:round/>
            </a:ln>
            <a:effectLst/>
          </c:spPr>
          <c:marker>
            <c:symbol val="none"/>
          </c:marker>
          <c:dLbls>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15:layout/>
                </c:ext>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0"/>
              </c:ext>
            </c:extLst>
          </c:dLbls>
          <c:cat>
            <c:numRef>
              <c:f>IDspiralCounts!$G$10:$M$10</c:f>
              <c:numCache>
                <c:formatCode>General</c:formatCode>
                <c:ptCount val="7"/>
                <c:pt idx="0">
                  <c:v>0.0</c:v>
                </c:pt>
                <c:pt idx="1">
                  <c:v>1.0</c:v>
                </c:pt>
                <c:pt idx="2">
                  <c:v>2.0</c:v>
                </c:pt>
                <c:pt idx="3">
                  <c:v>3.0</c:v>
                </c:pt>
                <c:pt idx="4">
                  <c:v>4.0</c:v>
                </c:pt>
                <c:pt idx="5">
                  <c:v>5.0</c:v>
                </c:pt>
                <c:pt idx="6">
                  <c:v>6.0</c:v>
                </c:pt>
              </c:numCache>
            </c:numRef>
          </c:cat>
          <c:val>
            <c:numRef>
              <c:f>IDspiralCounts!$G$13:$M$13</c:f>
              <c:numCache>
                <c:formatCode>General</c:formatCode>
                <c:ptCount val="7"/>
                <c:pt idx="0">
                  <c:v>146.0</c:v>
                </c:pt>
                <c:pt idx="1">
                  <c:v>47.0</c:v>
                </c:pt>
                <c:pt idx="2">
                  <c:v>22.0</c:v>
                </c:pt>
                <c:pt idx="3">
                  <c:v>5.0</c:v>
                </c:pt>
                <c:pt idx="4">
                  <c:v>27.0</c:v>
                </c:pt>
                <c:pt idx="5">
                  <c:v>3.0</c:v>
                </c:pt>
                <c:pt idx="6">
                  <c:v>0.0</c:v>
                </c:pt>
              </c:numCache>
            </c:numRef>
          </c:val>
          <c:smooth val="0"/>
        </c:ser>
        <c:ser>
          <c:idx val="3"/>
          <c:order val="3"/>
          <c:tx>
            <c:strRef>
              <c:f>IDspiralCounts!$F$14</c:f>
              <c:strCache>
                <c:ptCount val="1"/>
                <c:pt idx="0">
                  <c:v>2008</c:v>
                </c:pt>
              </c:strCache>
            </c:strRef>
          </c:tx>
          <c:spPr>
            <a:ln w="76200" cap="rnd">
              <a:solidFill>
                <a:schemeClr val="accent4"/>
              </a:solidFill>
              <a:round/>
            </a:ln>
            <a:effectLst/>
          </c:spPr>
          <c:marker>
            <c:symbol val="none"/>
          </c:marker>
          <c:dLbls>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15:layout/>
                </c:ext>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IDspiralCounts!$G$10:$M$10</c:f>
              <c:numCache>
                <c:formatCode>General</c:formatCode>
                <c:ptCount val="7"/>
                <c:pt idx="0">
                  <c:v>0.0</c:v>
                </c:pt>
                <c:pt idx="1">
                  <c:v>1.0</c:v>
                </c:pt>
                <c:pt idx="2">
                  <c:v>2.0</c:v>
                </c:pt>
                <c:pt idx="3">
                  <c:v>3.0</c:v>
                </c:pt>
                <c:pt idx="4">
                  <c:v>4.0</c:v>
                </c:pt>
                <c:pt idx="5">
                  <c:v>5.0</c:v>
                </c:pt>
                <c:pt idx="6">
                  <c:v>6.0</c:v>
                </c:pt>
              </c:numCache>
            </c:numRef>
          </c:cat>
          <c:val>
            <c:numRef>
              <c:f>IDspiralCounts!$G$14:$M$14</c:f>
              <c:numCache>
                <c:formatCode>General</c:formatCode>
                <c:ptCount val="7"/>
                <c:pt idx="0">
                  <c:v>89.0</c:v>
                </c:pt>
                <c:pt idx="1">
                  <c:v>53.0</c:v>
                </c:pt>
                <c:pt idx="2">
                  <c:v>14.0</c:v>
                </c:pt>
                <c:pt idx="3">
                  <c:v>69.0</c:v>
                </c:pt>
                <c:pt idx="4">
                  <c:v>10.0</c:v>
                </c:pt>
                <c:pt idx="5">
                  <c:v>9.0</c:v>
                </c:pt>
                <c:pt idx="6">
                  <c:v>6.0</c:v>
                </c:pt>
              </c:numCache>
            </c:numRef>
          </c:val>
          <c:smooth val="0"/>
        </c:ser>
        <c:ser>
          <c:idx val="4"/>
          <c:order val="4"/>
          <c:tx>
            <c:strRef>
              <c:f>IDspiralCounts!$F$15</c:f>
              <c:strCache>
                <c:ptCount val="1"/>
                <c:pt idx="0">
                  <c:v>2009</c:v>
                </c:pt>
              </c:strCache>
            </c:strRef>
          </c:tx>
          <c:spPr>
            <a:ln w="76200" cap="rnd">
              <a:solidFill>
                <a:schemeClr val="accent5"/>
              </a:solidFill>
              <a:round/>
            </a:ln>
            <a:effectLst/>
          </c:spPr>
          <c:marker>
            <c:symbol val="none"/>
          </c:marker>
          <c:dLbls>
            <c:dLbl>
              <c:idx val="0"/>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15:layout/>
                </c:ext>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0"/>
              </c:ext>
            </c:extLst>
          </c:dLbls>
          <c:cat>
            <c:numRef>
              <c:f>IDspiralCounts!$G$10:$M$10</c:f>
              <c:numCache>
                <c:formatCode>General</c:formatCode>
                <c:ptCount val="7"/>
                <c:pt idx="0">
                  <c:v>0.0</c:v>
                </c:pt>
                <c:pt idx="1">
                  <c:v>1.0</c:v>
                </c:pt>
                <c:pt idx="2">
                  <c:v>2.0</c:v>
                </c:pt>
                <c:pt idx="3">
                  <c:v>3.0</c:v>
                </c:pt>
                <c:pt idx="4">
                  <c:v>4.0</c:v>
                </c:pt>
                <c:pt idx="5">
                  <c:v>5.0</c:v>
                </c:pt>
                <c:pt idx="6">
                  <c:v>6.0</c:v>
                </c:pt>
              </c:numCache>
            </c:numRef>
          </c:cat>
          <c:val>
            <c:numRef>
              <c:f>IDspiralCounts!$G$15:$M$15</c:f>
              <c:numCache>
                <c:formatCode>General</c:formatCode>
                <c:ptCount val="7"/>
                <c:pt idx="0">
                  <c:v>47.0</c:v>
                </c:pt>
                <c:pt idx="1">
                  <c:v>101.0</c:v>
                </c:pt>
                <c:pt idx="2">
                  <c:v>81.0</c:v>
                </c:pt>
                <c:pt idx="3">
                  <c:v>21.0</c:v>
                </c:pt>
                <c:pt idx="4">
                  <c:v>0.0</c:v>
                </c:pt>
                <c:pt idx="5">
                  <c:v>0.0</c:v>
                </c:pt>
                <c:pt idx="6">
                  <c:v>0.0</c:v>
                </c:pt>
              </c:numCache>
            </c:numRef>
          </c:val>
          <c:smooth val="0"/>
        </c:ser>
        <c:ser>
          <c:idx val="5"/>
          <c:order val="5"/>
          <c:tx>
            <c:strRef>
              <c:f>IDspiralCounts!$F$16</c:f>
              <c:strCache>
                <c:ptCount val="1"/>
                <c:pt idx="0">
                  <c:v>2010</c:v>
                </c:pt>
              </c:strCache>
            </c:strRef>
          </c:tx>
          <c:spPr>
            <a:ln w="76200" cap="rnd">
              <a:solidFill>
                <a:schemeClr val="accent6"/>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layout>
                <c:manualLayout>
                  <c:x val="-0.0281948699444246"/>
                  <c:y val="-0.0109276969879835"/>
                </c:manualLayout>
              </c:layout>
              <c:dLblPos val="r"/>
              <c:showLegendKey val="0"/>
              <c:showVal val="0"/>
              <c:showCatName val="0"/>
              <c:showSerName val="1"/>
              <c:showPercent val="0"/>
              <c:showBubbleSize val="0"/>
              <c:extLst>
                <c:ext xmlns:c15="http://schemas.microsoft.com/office/drawing/2012/chart" uri="{CE6537A1-D6FC-4f65-9D91-7224C49458BB}">
                  <c15:layout/>
                </c:ext>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IDspiralCounts!$G$10:$M$10</c:f>
              <c:numCache>
                <c:formatCode>General</c:formatCode>
                <c:ptCount val="7"/>
                <c:pt idx="0">
                  <c:v>0.0</c:v>
                </c:pt>
                <c:pt idx="1">
                  <c:v>1.0</c:v>
                </c:pt>
                <c:pt idx="2">
                  <c:v>2.0</c:v>
                </c:pt>
                <c:pt idx="3">
                  <c:v>3.0</c:v>
                </c:pt>
                <c:pt idx="4">
                  <c:v>4.0</c:v>
                </c:pt>
                <c:pt idx="5">
                  <c:v>5.0</c:v>
                </c:pt>
                <c:pt idx="6">
                  <c:v>6.0</c:v>
                </c:pt>
              </c:numCache>
            </c:numRef>
          </c:cat>
          <c:val>
            <c:numRef>
              <c:f>IDspiralCounts!$G$16:$M$16</c:f>
              <c:numCache>
                <c:formatCode>General</c:formatCode>
                <c:ptCount val="7"/>
                <c:pt idx="0">
                  <c:v>70.0</c:v>
                </c:pt>
                <c:pt idx="1">
                  <c:v>17.0</c:v>
                </c:pt>
                <c:pt idx="2">
                  <c:v>54.0</c:v>
                </c:pt>
                <c:pt idx="3">
                  <c:v>94.0</c:v>
                </c:pt>
                <c:pt idx="4">
                  <c:v>14.0</c:v>
                </c:pt>
                <c:pt idx="5">
                  <c:v>1.0</c:v>
                </c:pt>
                <c:pt idx="6">
                  <c:v>0.0</c:v>
                </c:pt>
              </c:numCache>
            </c:numRef>
          </c:val>
          <c:smooth val="0"/>
        </c:ser>
        <c:ser>
          <c:idx val="6"/>
          <c:order val="6"/>
          <c:tx>
            <c:strRef>
              <c:f>IDspiralCounts!$F$17</c:f>
              <c:strCache>
                <c:ptCount val="1"/>
                <c:pt idx="0">
                  <c:v>2011</c:v>
                </c:pt>
              </c:strCache>
            </c:strRef>
          </c:tx>
          <c:spPr>
            <a:ln w="76200" cap="rnd">
              <a:solidFill>
                <a:schemeClr val="accent1">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IDspiralCounts!$G$10:$M$10</c:f>
              <c:numCache>
                <c:formatCode>General</c:formatCode>
                <c:ptCount val="7"/>
                <c:pt idx="0">
                  <c:v>0.0</c:v>
                </c:pt>
                <c:pt idx="1">
                  <c:v>1.0</c:v>
                </c:pt>
                <c:pt idx="2">
                  <c:v>2.0</c:v>
                </c:pt>
                <c:pt idx="3">
                  <c:v>3.0</c:v>
                </c:pt>
                <c:pt idx="4">
                  <c:v>4.0</c:v>
                </c:pt>
                <c:pt idx="5">
                  <c:v>5.0</c:v>
                </c:pt>
                <c:pt idx="6">
                  <c:v>6.0</c:v>
                </c:pt>
              </c:numCache>
            </c:numRef>
          </c:cat>
          <c:val>
            <c:numRef>
              <c:f>IDspiralCounts!$G$17:$M$17</c:f>
              <c:numCache>
                <c:formatCode>General</c:formatCode>
                <c:ptCount val="7"/>
                <c:pt idx="0">
                  <c:v>23.0</c:v>
                </c:pt>
                <c:pt idx="1">
                  <c:v>33.0</c:v>
                </c:pt>
                <c:pt idx="2">
                  <c:v>49.0</c:v>
                </c:pt>
                <c:pt idx="3">
                  <c:v>111.0</c:v>
                </c:pt>
                <c:pt idx="4">
                  <c:v>20.0</c:v>
                </c:pt>
                <c:pt idx="5">
                  <c:v>14.0</c:v>
                </c:pt>
                <c:pt idx="6">
                  <c:v>0.0</c:v>
                </c:pt>
              </c:numCache>
            </c:numRef>
          </c:val>
          <c:smooth val="0"/>
        </c:ser>
        <c:ser>
          <c:idx val="7"/>
          <c:order val="7"/>
          <c:tx>
            <c:strRef>
              <c:f>IDspiralCounts!$F$18</c:f>
              <c:strCache>
                <c:ptCount val="1"/>
                <c:pt idx="0">
                  <c:v>2012</c:v>
                </c:pt>
              </c:strCache>
            </c:strRef>
          </c:tx>
          <c:spPr>
            <a:ln w="76200" cap="rnd">
              <a:solidFill>
                <a:schemeClr val="accent2">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layout>
                <c:manualLayout>
                  <c:x val="-0.0256184273664997"/>
                  <c:y val="-0.0255934215729345"/>
                </c:manualLayout>
              </c:layout>
              <c:spPr>
                <a:noFill/>
                <a:ln>
                  <a:noFill/>
                </a:ln>
                <a:effectLst/>
              </c:spPr>
              <c:txPr>
                <a:bodyPr rot="0" spcFirstLastPara="1" vertOverflow="ellipsis" vert="horz" wrap="square" lIns="38100" tIns="19050" rIns="38100" bIns="19050" anchor="ctr" anchorCtr="1">
                  <a:no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0"/>
              <c:showCatName val="0"/>
              <c:showSerName val="1"/>
              <c:showPercent val="0"/>
              <c:showBubbleSize val="0"/>
              <c:extLst>
                <c:ext xmlns:c15="http://schemas.microsoft.com/office/drawing/2012/chart" uri="{CE6537A1-D6FC-4f65-9D91-7224C49458BB}">
                  <c15:spPr xmlns:c15="http://schemas.microsoft.com/office/drawing/2012/chart">
                    <a:prstGeom prst="rect">
                      <a:avLst/>
                    </a:prstGeom>
                    <a:noFill/>
                    <a:ln>
                      <a:noFill/>
                    </a:ln>
                  </c15:spPr>
                  <c15:layout/>
                </c:ext>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IDspiralCounts!$G$10:$M$10</c:f>
              <c:numCache>
                <c:formatCode>General</c:formatCode>
                <c:ptCount val="7"/>
                <c:pt idx="0">
                  <c:v>0.0</c:v>
                </c:pt>
                <c:pt idx="1">
                  <c:v>1.0</c:v>
                </c:pt>
                <c:pt idx="2">
                  <c:v>2.0</c:v>
                </c:pt>
                <c:pt idx="3">
                  <c:v>3.0</c:v>
                </c:pt>
                <c:pt idx="4">
                  <c:v>4.0</c:v>
                </c:pt>
                <c:pt idx="5">
                  <c:v>5.0</c:v>
                </c:pt>
                <c:pt idx="6">
                  <c:v>6.0</c:v>
                </c:pt>
              </c:numCache>
            </c:numRef>
          </c:cat>
          <c:val>
            <c:numRef>
              <c:f>IDspiralCounts!$G$18:$M$18</c:f>
              <c:numCache>
                <c:formatCode>General</c:formatCode>
                <c:ptCount val="7"/>
                <c:pt idx="0">
                  <c:v>73.0</c:v>
                </c:pt>
                <c:pt idx="1">
                  <c:v>30.0</c:v>
                </c:pt>
                <c:pt idx="2">
                  <c:v>24.0</c:v>
                </c:pt>
                <c:pt idx="3">
                  <c:v>112.0</c:v>
                </c:pt>
                <c:pt idx="4">
                  <c:v>8.0</c:v>
                </c:pt>
                <c:pt idx="5">
                  <c:v>2.0</c:v>
                </c:pt>
                <c:pt idx="6">
                  <c:v>1.0</c:v>
                </c:pt>
              </c:numCache>
            </c:numRef>
          </c:val>
          <c:smooth val="0"/>
        </c:ser>
        <c:ser>
          <c:idx val="8"/>
          <c:order val="8"/>
          <c:tx>
            <c:strRef>
              <c:f>IDspiralCounts!$F$19</c:f>
              <c:strCache>
                <c:ptCount val="1"/>
                <c:pt idx="0">
                  <c:v>2013</c:v>
                </c:pt>
              </c:strCache>
            </c:strRef>
          </c:tx>
          <c:spPr>
            <a:ln w="76200" cap="rnd">
              <a:solidFill>
                <a:schemeClr val="accent3">
                  <a:lumMod val="60000"/>
                </a:schemeClr>
              </a:solidFill>
              <a:round/>
            </a:ln>
            <a:effectLst/>
          </c:spPr>
          <c:marker>
            <c:symbol val="none"/>
          </c:marker>
          <c:dLbls>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15:layout/>
                </c:ext>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0"/>
            <c:showCatName val="0"/>
            <c:showSerName val="1"/>
            <c:showPercent val="0"/>
            <c:showBubbleSize val="0"/>
            <c:showLeaderLines val="0"/>
            <c:extLst>
              <c:ext xmlns:c15="http://schemas.microsoft.com/office/drawing/2012/chart" uri="{CE6537A1-D6FC-4f65-9D91-7224C49458BB}">
                <c15:layout/>
                <c15:showLeaderLines val="0"/>
              </c:ext>
            </c:extLst>
          </c:dLbls>
          <c:cat>
            <c:numRef>
              <c:f>IDspiralCounts!$G$10:$M$10</c:f>
              <c:numCache>
                <c:formatCode>General</c:formatCode>
                <c:ptCount val="7"/>
                <c:pt idx="0">
                  <c:v>0.0</c:v>
                </c:pt>
                <c:pt idx="1">
                  <c:v>1.0</c:v>
                </c:pt>
                <c:pt idx="2">
                  <c:v>2.0</c:v>
                </c:pt>
                <c:pt idx="3">
                  <c:v>3.0</c:v>
                </c:pt>
                <c:pt idx="4">
                  <c:v>4.0</c:v>
                </c:pt>
                <c:pt idx="5">
                  <c:v>5.0</c:v>
                </c:pt>
                <c:pt idx="6">
                  <c:v>6.0</c:v>
                </c:pt>
              </c:numCache>
            </c:numRef>
          </c:cat>
          <c:val>
            <c:numRef>
              <c:f>IDspiralCounts!$G$19:$M$19</c:f>
              <c:numCache>
                <c:formatCode>General</c:formatCode>
                <c:ptCount val="7"/>
                <c:pt idx="0">
                  <c:v>183.0</c:v>
                </c:pt>
                <c:pt idx="1">
                  <c:v>35.0</c:v>
                </c:pt>
                <c:pt idx="2">
                  <c:v>16.0</c:v>
                </c:pt>
                <c:pt idx="3">
                  <c:v>16.0</c:v>
                </c:pt>
                <c:pt idx="4">
                  <c:v>0.0</c:v>
                </c:pt>
                <c:pt idx="5">
                  <c:v>0.0</c:v>
                </c:pt>
                <c:pt idx="6">
                  <c:v>0.0</c:v>
                </c:pt>
              </c:numCache>
            </c:numRef>
          </c:val>
          <c:smooth val="0"/>
        </c:ser>
        <c:ser>
          <c:idx val="9"/>
          <c:order val="9"/>
          <c:tx>
            <c:strRef>
              <c:f>IDspiralCounts!$F$20</c:f>
              <c:strCache>
                <c:ptCount val="1"/>
                <c:pt idx="0">
                  <c:v>2014</c:v>
                </c:pt>
              </c:strCache>
            </c:strRef>
          </c:tx>
          <c:spPr>
            <a:ln w="76200" cap="rnd">
              <a:solidFill>
                <a:schemeClr val="accent4">
                  <a:lumMod val="60000"/>
                </a:schemeClr>
              </a:solidFill>
              <a:round/>
            </a:ln>
            <a:effectLst/>
          </c:spPr>
          <c:marker>
            <c:symbol val="none"/>
          </c:marker>
          <c:dLbls>
            <c:dLbl>
              <c:idx val="0"/>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15:layout/>
                </c:ext>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IDspiralCounts!$G$10:$M$10</c:f>
              <c:numCache>
                <c:formatCode>General</c:formatCode>
                <c:ptCount val="7"/>
                <c:pt idx="0">
                  <c:v>0.0</c:v>
                </c:pt>
                <c:pt idx="1">
                  <c:v>1.0</c:v>
                </c:pt>
                <c:pt idx="2">
                  <c:v>2.0</c:v>
                </c:pt>
                <c:pt idx="3">
                  <c:v>3.0</c:v>
                </c:pt>
                <c:pt idx="4">
                  <c:v>4.0</c:v>
                </c:pt>
                <c:pt idx="5">
                  <c:v>5.0</c:v>
                </c:pt>
                <c:pt idx="6">
                  <c:v>6.0</c:v>
                </c:pt>
              </c:numCache>
            </c:numRef>
          </c:cat>
          <c:val>
            <c:numRef>
              <c:f>IDspiralCounts!$G$20:$M$20</c:f>
              <c:numCache>
                <c:formatCode>General</c:formatCode>
                <c:ptCount val="7"/>
                <c:pt idx="0">
                  <c:v>90.0</c:v>
                </c:pt>
                <c:pt idx="1">
                  <c:v>130.0</c:v>
                </c:pt>
                <c:pt idx="2">
                  <c:v>25.0</c:v>
                </c:pt>
                <c:pt idx="3">
                  <c:v>4.0</c:v>
                </c:pt>
                <c:pt idx="4">
                  <c:v>1.0</c:v>
                </c:pt>
                <c:pt idx="5">
                  <c:v>0.0</c:v>
                </c:pt>
                <c:pt idx="6">
                  <c:v>0.0</c:v>
                </c:pt>
              </c:numCache>
            </c:numRef>
          </c:val>
          <c:smooth val="0"/>
        </c:ser>
        <c:ser>
          <c:idx val="10"/>
          <c:order val="10"/>
          <c:tx>
            <c:strRef>
              <c:f>IDspiralCounts!$F$21</c:f>
              <c:strCache>
                <c:ptCount val="1"/>
                <c:pt idx="0">
                  <c:v>2015</c:v>
                </c:pt>
              </c:strCache>
            </c:strRef>
          </c:tx>
          <c:spPr>
            <a:ln w="76200" cap="rnd">
              <a:solidFill>
                <a:schemeClr val="accent5">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3"/>
              <c:delete val="1"/>
              <c:extLst>
                <c:ext xmlns:c15="http://schemas.microsoft.com/office/drawing/2012/chart" uri="{CE6537A1-D6FC-4f65-9D91-7224C49458BB}">
                  <c15:layout/>
                </c:ext>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0"/>
              </c:ext>
            </c:extLst>
          </c:dLbls>
          <c:cat>
            <c:numRef>
              <c:f>IDspiralCounts!$G$10:$M$10</c:f>
              <c:numCache>
                <c:formatCode>General</c:formatCode>
                <c:ptCount val="7"/>
                <c:pt idx="0">
                  <c:v>0.0</c:v>
                </c:pt>
                <c:pt idx="1">
                  <c:v>1.0</c:v>
                </c:pt>
                <c:pt idx="2">
                  <c:v>2.0</c:v>
                </c:pt>
                <c:pt idx="3">
                  <c:v>3.0</c:v>
                </c:pt>
                <c:pt idx="4">
                  <c:v>4.0</c:v>
                </c:pt>
                <c:pt idx="5">
                  <c:v>5.0</c:v>
                </c:pt>
                <c:pt idx="6">
                  <c:v>6.0</c:v>
                </c:pt>
              </c:numCache>
            </c:numRef>
          </c:cat>
          <c:val>
            <c:numRef>
              <c:f>IDspiralCounts!$G$21:$M$21</c:f>
              <c:numCache>
                <c:formatCode>General</c:formatCode>
                <c:ptCount val="7"/>
                <c:pt idx="0">
                  <c:v>16.0</c:v>
                </c:pt>
                <c:pt idx="1">
                  <c:v>15.0</c:v>
                </c:pt>
                <c:pt idx="2">
                  <c:v>212.0</c:v>
                </c:pt>
                <c:pt idx="3">
                  <c:v>6.0</c:v>
                </c:pt>
                <c:pt idx="4">
                  <c:v>1.0</c:v>
                </c:pt>
                <c:pt idx="5">
                  <c:v>0.0</c:v>
                </c:pt>
                <c:pt idx="6">
                  <c:v>0.0</c:v>
                </c:pt>
              </c:numCache>
            </c:numRef>
          </c:val>
          <c:smooth val="0"/>
        </c:ser>
        <c:ser>
          <c:idx val="11"/>
          <c:order val="11"/>
          <c:tx>
            <c:strRef>
              <c:f>IDspiralCounts!$F$22</c:f>
              <c:strCache>
                <c:ptCount val="1"/>
                <c:pt idx="0">
                  <c:v>2016</c:v>
                </c:pt>
              </c:strCache>
            </c:strRef>
          </c:tx>
          <c:spPr>
            <a:ln w="76200" cap="rnd">
              <a:solidFill>
                <a:schemeClr val="accent6">
                  <a:lumMod val="60000"/>
                </a:schemeClr>
              </a:solidFill>
              <a:round/>
            </a:ln>
            <a:effectLst/>
          </c:spPr>
          <c:marker>
            <c:symbol val="none"/>
          </c:marker>
          <c:dLbls>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15:layout/>
                </c:ext>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IDspiralCounts!$G$10:$M$10</c:f>
              <c:numCache>
                <c:formatCode>General</c:formatCode>
                <c:ptCount val="7"/>
                <c:pt idx="0">
                  <c:v>0.0</c:v>
                </c:pt>
                <c:pt idx="1">
                  <c:v>1.0</c:v>
                </c:pt>
                <c:pt idx="2">
                  <c:v>2.0</c:v>
                </c:pt>
                <c:pt idx="3">
                  <c:v>3.0</c:v>
                </c:pt>
                <c:pt idx="4">
                  <c:v>4.0</c:v>
                </c:pt>
                <c:pt idx="5">
                  <c:v>5.0</c:v>
                </c:pt>
                <c:pt idx="6">
                  <c:v>6.0</c:v>
                </c:pt>
              </c:numCache>
            </c:numRef>
          </c:cat>
          <c:val>
            <c:numRef>
              <c:f>IDspiralCounts!$G$22:$M$22</c:f>
              <c:numCache>
                <c:formatCode>General</c:formatCode>
                <c:ptCount val="7"/>
                <c:pt idx="0">
                  <c:v>86.0</c:v>
                </c:pt>
                <c:pt idx="1">
                  <c:v>66.0</c:v>
                </c:pt>
                <c:pt idx="2">
                  <c:v>60.0</c:v>
                </c:pt>
                <c:pt idx="3">
                  <c:v>38.0</c:v>
                </c:pt>
                <c:pt idx="4">
                  <c:v>0.0</c:v>
                </c:pt>
                <c:pt idx="5">
                  <c:v>0.0</c:v>
                </c:pt>
                <c:pt idx="6">
                  <c:v>0.0</c:v>
                </c:pt>
              </c:numCache>
            </c:numRef>
          </c:val>
          <c:smooth val="0"/>
        </c:ser>
        <c:dLbls>
          <c:showLegendKey val="0"/>
          <c:showVal val="0"/>
          <c:showCatName val="0"/>
          <c:showSerName val="0"/>
          <c:showPercent val="0"/>
          <c:showBubbleSize val="0"/>
        </c:dLbls>
        <c:smooth val="0"/>
        <c:axId val="1816779216"/>
        <c:axId val="1865193792"/>
      </c:lineChart>
      <c:catAx>
        <c:axId val="1816779216"/>
        <c:scaling>
          <c:orientation val="maxMin"/>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Missing Concepts</a:t>
                </a:r>
              </a:p>
            </c:rich>
          </c:tx>
          <c:layout>
            <c:manualLayout>
              <c:xMode val="edge"/>
              <c:yMode val="edge"/>
              <c:x val="0.420059723606503"/>
              <c:y val="0.979315029336543"/>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65193792"/>
        <c:crosses val="autoZero"/>
        <c:auto val="1"/>
        <c:lblAlgn val="ctr"/>
        <c:lblOffset val="100"/>
        <c:noMultiLvlLbl val="0"/>
      </c:catAx>
      <c:valAx>
        <c:axId val="1865193792"/>
        <c:scaling>
          <c:orientation val="minMax"/>
        </c:scaling>
        <c:delete val="0"/>
        <c:axPos val="r"/>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67792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4000"/>
              <a:t>Concept Completeness in LTER Identification</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6990054406709"/>
          <c:y val="0.111884311967927"/>
          <c:w val="0.922904289059643"/>
          <c:h val="0.739818877903684"/>
        </c:manualLayout>
      </c:layout>
      <c:lineChart>
        <c:grouping val="standard"/>
        <c:varyColors val="0"/>
        <c:ser>
          <c:idx val="3"/>
          <c:order val="0"/>
          <c:tx>
            <c:strRef>
              <c:f>[2]data!$D$8</c:f>
              <c:strCache>
                <c:ptCount val="1"/>
                <c:pt idx="0">
                  <c:v>Metadata Contact</c:v>
                </c:pt>
              </c:strCache>
            </c:strRef>
          </c:tx>
          <c:spPr>
            <a:ln w="76200" cap="rnd">
              <a:solidFill>
                <a:schemeClr val="accent4"/>
              </a:solidFill>
              <a:round/>
            </a:ln>
            <a:effectLst/>
          </c:spPr>
          <c:marker>
            <c:symbol val="none"/>
          </c:marker>
          <c:cat>
            <c:numRef>
              <c:f>[2]data!$E$4:$O$4</c:f>
              <c:numCache>
                <c:formatCode>General</c:formatCode>
                <c:ptCount val="11"/>
                <c:pt idx="0">
                  <c:v>2006.0</c:v>
                </c:pt>
                <c:pt idx="1">
                  <c:v>2007.0</c:v>
                </c:pt>
                <c:pt idx="2">
                  <c:v>2008.0</c:v>
                </c:pt>
                <c:pt idx="3">
                  <c:v>2009.0</c:v>
                </c:pt>
                <c:pt idx="4">
                  <c:v>2010.0</c:v>
                </c:pt>
                <c:pt idx="5">
                  <c:v>2011.0</c:v>
                </c:pt>
                <c:pt idx="6">
                  <c:v>2012.0</c:v>
                </c:pt>
                <c:pt idx="7">
                  <c:v>2013.0</c:v>
                </c:pt>
                <c:pt idx="8">
                  <c:v>2014.0</c:v>
                </c:pt>
                <c:pt idx="9">
                  <c:v>2015.0</c:v>
                </c:pt>
                <c:pt idx="10">
                  <c:v>2016.0</c:v>
                </c:pt>
              </c:numCache>
            </c:numRef>
          </c:cat>
          <c:val>
            <c:numRef>
              <c:f>[2]data!$E$8:$O$8</c:f>
              <c:numCache>
                <c:formatCode>0.00%</c:formatCode>
                <c:ptCount val="11"/>
                <c:pt idx="0">
                  <c:v>0.704</c:v>
                </c:pt>
                <c:pt idx="1">
                  <c:v>0.768</c:v>
                </c:pt>
                <c:pt idx="2">
                  <c:v>0.592</c:v>
                </c:pt>
                <c:pt idx="3">
                  <c:v>0.444</c:v>
                </c:pt>
                <c:pt idx="4">
                  <c:v>0.46</c:v>
                </c:pt>
                <c:pt idx="5">
                  <c:v>0.32</c:v>
                </c:pt>
                <c:pt idx="6">
                  <c:v>0.812</c:v>
                </c:pt>
                <c:pt idx="7">
                  <c:v>0.88</c:v>
                </c:pt>
                <c:pt idx="8">
                  <c:v>0.908</c:v>
                </c:pt>
                <c:pt idx="9">
                  <c:v>0.948</c:v>
                </c:pt>
                <c:pt idx="10">
                  <c:v>0.568</c:v>
                </c:pt>
              </c:numCache>
            </c:numRef>
          </c:val>
          <c:smooth val="0"/>
        </c:ser>
        <c:ser>
          <c:idx val="4"/>
          <c:order val="1"/>
          <c:tx>
            <c:strRef>
              <c:f>[2]data!$D$9</c:f>
              <c:strCache>
                <c:ptCount val="1"/>
                <c:pt idx="0">
                  <c:v>Contributor Name</c:v>
                </c:pt>
              </c:strCache>
            </c:strRef>
          </c:tx>
          <c:spPr>
            <a:ln w="76200" cap="rnd">
              <a:solidFill>
                <a:schemeClr val="accent5"/>
              </a:solidFill>
              <a:round/>
            </a:ln>
            <a:effectLst/>
          </c:spPr>
          <c:marker>
            <c:symbol val="none"/>
          </c:marker>
          <c:cat>
            <c:numRef>
              <c:f>[2]data!$E$4:$O$4</c:f>
              <c:numCache>
                <c:formatCode>General</c:formatCode>
                <c:ptCount val="11"/>
                <c:pt idx="0">
                  <c:v>2006.0</c:v>
                </c:pt>
                <c:pt idx="1">
                  <c:v>2007.0</c:v>
                </c:pt>
                <c:pt idx="2">
                  <c:v>2008.0</c:v>
                </c:pt>
                <c:pt idx="3">
                  <c:v>2009.0</c:v>
                </c:pt>
                <c:pt idx="4">
                  <c:v>2010.0</c:v>
                </c:pt>
                <c:pt idx="5">
                  <c:v>2011.0</c:v>
                </c:pt>
                <c:pt idx="6">
                  <c:v>2012.0</c:v>
                </c:pt>
                <c:pt idx="7">
                  <c:v>2013.0</c:v>
                </c:pt>
                <c:pt idx="8">
                  <c:v>2014.0</c:v>
                </c:pt>
                <c:pt idx="9">
                  <c:v>2015.0</c:v>
                </c:pt>
                <c:pt idx="10">
                  <c:v>2016.0</c:v>
                </c:pt>
              </c:numCache>
            </c:numRef>
          </c:cat>
          <c:val>
            <c:numRef>
              <c:f>[2]data!$E$9:$O$9</c:f>
              <c:numCache>
                <c:formatCode>0.00%</c:formatCode>
                <c:ptCount val="11"/>
                <c:pt idx="0">
                  <c:v>0.484</c:v>
                </c:pt>
                <c:pt idx="1">
                  <c:v>0.736</c:v>
                </c:pt>
                <c:pt idx="2">
                  <c:v>0.384</c:v>
                </c:pt>
                <c:pt idx="3">
                  <c:v>0.456</c:v>
                </c:pt>
                <c:pt idx="4">
                  <c:v>0.34</c:v>
                </c:pt>
                <c:pt idx="5">
                  <c:v>0.224</c:v>
                </c:pt>
                <c:pt idx="6">
                  <c:v>0.408</c:v>
                </c:pt>
                <c:pt idx="7">
                  <c:v>0.804</c:v>
                </c:pt>
                <c:pt idx="8">
                  <c:v>0.464</c:v>
                </c:pt>
                <c:pt idx="9">
                  <c:v>0.1</c:v>
                </c:pt>
                <c:pt idx="10">
                  <c:v>0.6</c:v>
                </c:pt>
              </c:numCache>
            </c:numRef>
          </c:val>
          <c:smooth val="0"/>
        </c:ser>
        <c:ser>
          <c:idx val="5"/>
          <c:order val="2"/>
          <c:tx>
            <c:strRef>
              <c:f>[2]data!$D$10</c:f>
              <c:strCache>
                <c:ptCount val="1"/>
                <c:pt idx="0">
                  <c:v>Publisher</c:v>
                </c:pt>
              </c:strCache>
            </c:strRef>
          </c:tx>
          <c:spPr>
            <a:ln w="76200" cap="rnd">
              <a:solidFill>
                <a:schemeClr val="accent6"/>
              </a:solidFill>
              <a:round/>
            </a:ln>
            <a:effectLst/>
          </c:spPr>
          <c:marker>
            <c:symbol val="none"/>
          </c:marker>
          <c:cat>
            <c:numRef>
              <c:f>[2]data!$E$4:$O$4</c:f>
              <c:numCache>
                <c:formatCode>General</c:formatCode>
                <c:ptCount val="11"/>
                <c:pt idx="0">
                  <c:v>2006.0</c:v>
                </c:pt>
                <c:pt idx="1">
                  <c:v>2007.0</c:v>
                </c:pt>
                <c:pt idx="2">
                  <c:v>2008.0</c:v>
                </c:pt>
                <c:pt idx="3">
                  <c:v>2009.0</c:v>
                </c:pt>
                <c:pt idx="4">
                  <c:v>2010.0</c:v>
                </c:pt>
                <c:pt idx="5">
                  <c:v>2011.0</c:v>
                </c:pt>
                <c:pt idx="6">
                  <c:v>2012.0</c:v>
                </c:pt>
                <c:pt idx="7">
                  <c:v>2013.0</c:v>
                </c:pt>
                <c:pt idx="8">
                  <c:v>2014.0</c:v>
                </c:pt>
                <c:pt idx="9">
                  <c:v>2015.0</c:v>
                </c:pt>
                <c:pt idx="10">
                  <c:v>2016.0</c:v>
                </c:pt>
              </c:numCache>
            </c:numRef>
          </c:cat>
          <c:val>
            <c:numRef>
              <c:f>[2]data!$E$10:$O$10</c:f>
              <c:numCache>
                <c:formatCode>0.00%</c:formatCode>
                <c:ptCount val="11"/>
                <c:pt idx="0">
                  <c:v>0.82</c:v>
                </c:pt>
                <c:pt idx="1">
                  <c:v>0.852</c:v>
                </c:pt>
                <c:pt idx="2">
                  <c:v>0.604</c:v>
                </c:pt>
                <c:pt idx="3">
                  <c:v>0.924</c:v>
                </c:pt>
                <c:pt idx="4">
                  <c:v>0.588</c:v>
                </c:pt>
                <c:pt idx="5">
                  <c:v>0.344</c:v>
                </c:pt>
                <c:pt idx="6">
                  <c:v>0.52</c:v>
                </c:pt>
                <c:pt idx="7">
                  <c:v>0.908</c:v>
                </c:pt>
                <c:pt idx="8">
                  <c:v>0.98</c:v>
                </c:pt>
                <c:pt idx="9">
                  <c:v>0.964</c:v>
                </c:pt>
                <c:pt idx="10">
                  <c:v>0.688</c:v>
                </c:pt>
              </c:numCache>
            </c:numRef>
          </c:val>
          <c:smooth val="0"/>
        </c:ser>
        <c:ser>
          <c:idx val="6"/>
          <c:order val="3"/>
          <c:tx>
            <c:strRef>
              <c:f>[2]data!$D$11</c:f>
              <c:strCache>
                <c:ptCount val="1"/>
                <c:pt idx="0">
                  <c:v>Publication Date</c:v>
                </c:pt>
              </c:strCache>
            </c:strRef>
          </c:tx>
          <c:spPr>
            <a:ln w="76200" cap="rnd">
              <a:solidFill>
                <a:schemeClr val="accent1">
                  <a:lumMod val="60000"/>
                </a:schemeClr>
              </a:solidFill>
              <a:round/>
            </a:ln>
            <a:effectLst/>
          </c:spPr>
          <c:marker>
            <c:symbol val="none"/>
          </c:marker>
          <c:cat>
            <c:numRef>
              <c:f>[2]data!$E$4:$O$4</c:f>
              <c:numCache>
                <c:formatCode>General</c:formatCode>
                <c:ptCount val="11"/>
                <c:pt idx="0">
                  <c:v>2006.0</c:v>
                </c:pt>
                <c:pt idx="1">
                  <c:v>2007.0</c:v>
                </c:pt>
                <c:pt idx="2">
                  <c:v>2008.0</c:v>
                </c:pt>
                <c:pt idx="3">
                  <c:v>2009.0</c:v>
                </c:pt>
                <c:pt idx="4">
                  <c:v>2010.0</c:v>
                </c:pt>
                <c:pt idx="5">
                  <c:v>2011.0</c:v>
                </c:pt>
                <c:pt idx="6">
                  <c:v>2012.0</c:v>
                </c:pt>
                <c:pt idx="7">
                  <c:v>2013.0</c:v>
                </c:pt>
                <c:pt idx="8">
                  <c:v>2014.0</c:v>
                </c:pt>
                <c:pt idx="9">
                  <c:v>2015.0</c:v>
                </c:pt>
                <c:pt idx="10">
                  <c:v>2016.0</c:v>
                </c:pt>
              </c:numCache>
            </c:numRef>
          </c:cat>
          <c:val>
            <c:numRef>
              <c:f>[2]data!$E$11:$O$11</c:f>
              <c:numCache>
                <c:formatCode>0.00%</c:formatCode>
                <c:ptCount val="11"/>
                <c:pt idx="0">
                  <c:v>0.776</c:v>
                </c:pt>
                <c:pt idx="1">
                  <c:v>0.832</c:v>
                </c:pt>
                <c:pt idx="2">
                  <c:v>0.88</c:v>
                </c:pt>
                <c:pt idx="3">
                  <c:v>0.932</c:v>
                </c:pt>
                <c:pt idx="4">
                  <c:v>0.968</c:v>
                </c:pt>
                <c:pt idx="5">
                  <c:v>0.884</c:v>
                </c:pt>
                <c:pt idx="6">
                  <c:v>0.932</c:v>
                </c:pt>
                <c:pt idx="7">
                  <c:v>0.988</c:v>
                </c:pt>
                <c:pt idx="8">
                  <c:v>0.984</c:v>
                </c:pt>
                <c:pt idx="9">
                  <c:v>0.992</c:v>
                </c:pt>
                <c:pt idx="10">
                  <c:v>0.996</c:v>
                </c:pt>
              </c:numCache>
            </c:numRef>
          </c:val>
          <c:smooth val="0"/>
        </c:ser>
        <c:ser>
          <c:idx val="8"/>
          <c:order val="4"/>
          <c:tx>
            <c:strRef>
              <c:f>[2]data!$D$13</c:f>
              <c:strCache>
                <c:ptCount val="1"/>
                <c:pt idx="0">
                  <c:v>Abstract</c:v>
                </c:pt>
              </c:strCache>
            </c:strRef>
          </c:tx>
          <c:spPr>
            <a:ln w="76200" cap="rnd">
              <a:solidFill>
                <a:schemeClr val="accent3">
                  <a:lumMod val="60000"/>
                </a:schemeClr>
              </a:solidFill>
              <a:round/>
            </a:ln>
            <a:effectLst/>
          </c:spPr>
          <c:marker>
            <c:symbol val="none"/>
          </c:marker>
          <c:cat>
            <c:numRef>
              <c:f>[2]data!$E$4:$O$4</c:f>
              <c:numCache>
                <c:formatCode>General</c:formatCode>
                <c:ptCount val="11"/>
                <c:pt idx="0">
                  <c:v>2006.0</c:v>
                </c:pt>
                <c:pt idx="1">
                  <c:v>2007.0</c:v>
                </c:pt>
                <c:pt idx="2">
                  <c:v>2008.0</c:v>
                </c:pt>
                <c:pt idx="3">
                  <c:v>2009.0</c:v>
                </c:pt>
                <c:pt idx="4">
                  <c:v>2010.0</c:v>
                </c:pt>
                <c:pt idx="5">
                  <c:v>2011.0</c:v>
                </c:pt>
                <c:pt idx="6">
                  <c:v>2012.0</c:v>
                </c:pt>
                <c:pt idx="7">
                  <c:v>2013.0</c:v>
                </c:pt>
                <c:pt idx="8">
                  <c:v>2014.0</c:v>
                </c:pt>
                <c:pt idx="9">
                  <c:v>2015.0</c:v>
                </c:pt>
                <c:pt idx="10">
                  <c:v>2016.0</c:v>
                </c:pt>
              </c:numCache>
            </c:numRef>
          </c:cat>
          <c:val>
            <c:numRef>
              <c:f>[2]data!$E$13:$O$13</c:f>
              <c:numCache>
                <c:formatCode>0.00%</c:formatCode>
                <c:ptCount val="11"/>
                <c:pt idx="0">
                  <c:v>1.0</c:v>
                </c:pt>
                <c:pt idx="1">
                  <c:v>0.94</c:v>
                </c:pt>
                <c:pt idx="2">
                  <c:v>1.0</c:v>
                </c:pt>
                <c:pt idx="3">
                  <c:v>0.988</c:v>
                </c:pt>
                <c:pt idx="4">
                  <c:v>0.976</c:v>
                </c:pt>
                <c:pt idx="5">
                  <c:v>0.964</c:v>
                </c:pt>
                <c:pt idx="6">
                  <c:v>0.976</c:v>
                </c:pt>
                <c:pt idx="7">
                  <c:v>1.0</c:v>
                </c:pt>
                <c:pt idx="8">
                  <c:v>0.996</c:v>
                </c:pt>
                <c:pt idx="9">
                  <c:v>1.0</c:v>
                </c:pt>
                <c:pt idx="10">
                  <c:v>1.0</c:v>
                </c:pt>
              </c:numCache>
            </c:numRef>
          </c:val>
          <c:smooth val="0"/>
        </c:ser>
        <c:ser>
          <c:idx val="9"/>
          <c:order val="5"/>
          <c:tx>
            <c:strRef>
              <c:f>[2]data!$D$14</c:f>
              <c:strCache>
                <c:ptCount val="1"/>
                <c:pt idx="0">
                  <c:v>Keyword</c:v>
                </c:pt>
              </c:strCache>
            </c:strRef>
          </c:tx>
          <c:spPr>
            <a:ln w="76200" cap="rnd">
              <a:solidFill>
                <a:schemeClr val="accent4">
                  <a:lumMod val="60000"/>
                </a:schemeClr>
              </a:solidFill>
              <a:round/>
            </a:ln>
            <a:effectLst/>
          </c:spPr>
          <c:marker>
            <c:symbol val="none"/>
          </c:marker>
          <c:cat>
            <c:numRef>
              <c:f>[2]data!$E$4:$O$4</c:f>
              <c:numCache>
                <c:formatCode>General</c:formatCode>
                <c:ptCount val="11"/>
                <c:pt idx="0">
                  <c:v>2006.0</c:v>
                </c:pt>
                <c:pt idx="1">
                  <c:v>2007.0</c:v>
                </c:pt>
                <c:pt idx="2">
                  <c:v>2008.0</c:v>
                </c:pt>
                <c:pt idx="3">
                  <c:v>2009.0</c:v>
                </c:pt>
                <c:pt idx="4">
                  <c:v>2010.0</c:v>
                </c:pt>
                <c:pt idx="5">
                  <c:v>2011.0</c:v>
                </c:pt>
                <c:pt idx="6">
                  <c:v>2012.0</c:v>
                </c:pt>
                <c:pt idx="7">
                  <c:v>2013.0</c:v>
                </c:pt>
                <c:pt idx="8">
                  <c:v>2014.0</c:v>
                </c:pt>
                <c:pt idx="9">
                  <c:v>2015.0</c:v>
                </c:pt>
                <c:pt idx="10">
                  <c:v>2016.0</c:v>
                </c:pt>
              </c:numCache>
            </c:numRef>
          </c:cat>
          <c:val>
            <c:numRef>
              <c:f>[2]data!$E$14:$O$14</c:f>
              <c:numCache>
                <c:formatCode>0.00%</c:formatCode>
                <c:ptCount val="11"/>
                <c:pt idx="0">
                  <c:v>1.0</c:v>
                </c:pt>
                <c:pt idx="1">
                  <c:v>0.996</c:v>
                </c:pt>
                <c:pt idx="2">
                  <c:v>0.94</c:v>
                </c:pt>
                <c:pt idx="3">
                  <c:v>1.0</c:v>
                </c:pt>
                <c:pt idx="4">
                  <c:v>0.972</c:v>
                </c:pt>
                <c:pt idx="5">
                  <c:v>0.908</c:v>
                </c:pt>
                <c:pt idx="6">
                  <c:v>0.972</c:v>
                </c:pt>
                <c:pt idx="7">
                  <c:v>1.0</c:v>
                </c:pt>
                <c:pt idx="8">
                  <c:v>0.984</c:v>
                </c:pt>
                <c:pt idx="9">
                  <c:v>1.0</c:v>
                </c:pt>
                <c:pt idx="10">
                  <c:v>1.0</c:v>
                </c:pt>
              </c:numCache>
            </c:numRef>
          </c:val>
          <c:smooth val="0"/>
        </c:ser>
        <c:ser>
          <c:idx val="10"/>
          <c:order val="6"/>
          <c:tx>
            <c:strRef>
              <c:f>[2]data!$D$15</c:f>
              <c:strCache>
                <c:ptCount val="1"/>
                <c:pt idx="0">
                  <c:v>Resource Distribution</c:v>
                </c:pt>
              </c:strCache>
            </c:strRef>
          </c:tx>
          <c:spPr>
            <a:ln w="76200" cap="rnd">
              <a:solidFill>
                <a:schemeClr val="accent2"/>
              </a:solidFill>
              <a:round/>
            </a:ln>
            <a:effectLst/>
          </c:spPr>
          <c:marker>
            <c:symbol val="none"/>
          </c:marker>
          <c:cat>
            <c:numRef>
              <c:f>[2]data!$E$4:$O$4</c:f>
              <c:numCache>
                <c:formatCode>General</c:formatCode>
                <c:ptCount val="11"/>
                <c:pt idx="0">
                  <c:v>2006.0</c:v>
                </c:pt>
                <c:pt idx="1">
                  <c:v>2007.0</c:v>
                </c:pt>
                <c:pt idx="2">
                  <c:v>2008.0</c:v>
                </c:pt>
                <c:pt idx="3">
                  <c:v>2009.0</c:v>
                </c:pt>
                <c:pt idx="4">
                  <c:v>2010.0</c:v>
                </c:pt>
                <c:pt idx="5">
                  <c:v>2011.0</c:v>
                </c:pt>
                <c:pt idx="6">
                  <c:v>2012.0</c:v>
                </c:pt>
                <c:pt idx="7">
                  <c:v>2013.0</c:v>
                </c:pt>
                <c:pt idx="8">
                  <c:v>2014.0</c:v>
                </c:pt>
                <c:pt idx="9">
                  <c:v>2015.0</c:v>
                </c:pt>
                <c:pt idx="10">
                  <c:v>2016.0</c:v>
                </c:pt>
              </c:numCache>
            </c:numRef>
          </c:cat>
          <c:val>
            <c:numRef>
              <c:f>[2]data!$E$15:$O$15</c:f>
              <c:numCache>
                <c:formatCode>0.00%</c:formatCode>
                <c:ptCount val="11"/>
                <c:pt idx="0">
                  <c:v>0.968</c:v>
                </c:pt>
                <c:pt idx="1">
                  <c:v>0.96</c:v>
                </c:pt>
                <c:pt idx="2">
                  <c:v>0.964</c:v>
                </c:pt>
                <c:pt idx="3">
                  <c:v>0.952</c:v>
                </c:pt>
                <c:pt idx="4">
                  <c:v>0.824</c:v>
                </c:pt>
                <c:pt idx="5">
                  <c:v>0.9</c:v>
                </c:pt>
                <c:pt idx="6">
                  <c:v>0.532</c:v>
                </c:pt>
                <c:pt idx="7">
                  <c:v>0.96</c:v>
                </c:pt>
                <c:pt idx="8">
                  <c:v>0.9</c:v>
                </c:pt>
                <c:pt idx="9">
                  <c:v>0.152</c:v>
                </c:pt>
                <c:pt idx="10">
                  <c:v>0.948</c:v>
                </c:pt>
              </c:numCache>
            </c:numRef>
          </c:val>
          <c:smooth val="0"/>
        </c:ser>
        <c:dLbls>
          <c:showLegendKey val="0"/>
          <c:showVal val="0"/>
          <c:showCatName val="0"/>
          <c:showSerName val="0"/>
          <c:showPercent val="0"/>
          <c:showBubbleSize val="0"/>
        </c:dLbls>
        <c:smooth val="0"/>
        <c:axId val="1730041200"/>
        <c:axId val="1755034032"/>
      </c:lineChart>
      <c:catAx>
        <c:axId val="17300412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755034032"/>
        <c:crosses val="autoZero"/>
        <c:auto val="1"/>
        <c:lblAlgn val="ctr"/>
        <c:lblOffset val="100"/>
        <c:noMultiLvlLbl val="0"/>
      </c:catAx>
      <c:valAx>
        <c:axId val="1755034032"/>
        <c:scaling>
          <c:orientation val="minMax"/>
          <c:max val="1.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730041200"/>
        <c:crosses val="autoZero"/>
        <c:crossBetween val="between"/>
        <c:majorUnit val="0.1"/>
        <c:minorUnit val="0.01"/>
      </c:valAx>
      <c:spPr>
        <a:noFill/>
        <a:ln>
          <a:noFill/>
        </a:ln>
        <a:effectLst/>
      </c:spPr>
    </c:plotArea>
    <c:legend>
      <c:legendPos val="b"/>
      <c:layout>
        <c:manualLayout>
          <c:xMode val="edge"/>
          <c:yMode val="edge"/>
          <c:x val="0.0486393202825931"/>
          <c:y val="0.946139605925017"/>
          <c:w val="0.950890371394862"/>
          <c:h val="0.0427423534726909"/>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0.18218</cdr:x>
      <cdr:y>0.32322</cdr:y>
    </cdr:from>
    <cdr:to>
      <cdr:x>0.41559</cdr:x>
      <cdr:y>0.42625</cdr:y>
    </cdr:to>
    <cdr:sp macro="" textlink="">
      <cdr:nvSpPr>
        <cdr:cNvPr id="2" name="Right Arrow 1"/>
        <cdr:cNvSpPr/>
      </cdr:nvSpPr>
      <cdr:spPr>
        <a:xfrm xmlns:a="http://schemas.openxmlformats.org/drawingml/2006/main">
          <a:off x="2933754" y="4083995"/>
          <a:ext cx="3758799" cy="1301820"/>
        </a:xfrm>
        <a:prstGeom xmlns:a="http://schemas.openxmlformats.org/drawingml/2006/main" prst="rightArrow">
          <a:avLst/>
        </a:prstGeom>
        <a:noFill xmlns:a="http://schemas.openxmlformats.org/drawingml/2006/main"/>
        <a:ln xmlns:a="http://schemas.openxmlformats.org/drawingml/2006/main">
          <a:solidFill>
            <a:schemeClr val="accent3"/>
          </a:solidFill>
        </a:ln>
      </cdr:spPr>
      <cdr:style>
        <a:lnRef xmlns:a="http://schemas.openxmlformats.org/drawingml/2006/main" idx="1">
          <a:schemeClr val="accent1"/>
        </a:lnRef>
        <a:fillRef xmlns:a="http://schemas.openxmlformats.org/drawingml/2006/main" idx="3">
          <a:schemeClr val="accent1"/>
        </a:fillRef>
        <a:effectRef xmlns:a="http://schemas.openxmlformats.org/drawingml/2006/main" idx="2">
          <a:schemeClr val="accent1"/>
        </a:effectRef>
        <a:fontRef xmlns:a="http://schemas.openxmlformats.org/drawingml/2006/main" idx="minor">
          <a:schemeClr val="lt1"/>
        </a:fontRef>
      </cdr:style>
      <cdr:txBody>
        <a:bodyPr xmlns:a="http://schemas.openxmlformats.org/drawingml/2006/main" vertOverflow="clip" anchor="ctr" anchorCtr="1"/>
        <a:lstStyle xmlns:a="http://schemas.openxmlformats.org/drawingml/2006/main"/>
        <a:p xmlns:a="http://schemas.openxmlformats.org/drawingml/2006/main">
          <a:r>
            <a:rPr lang="en-US" sz="2400">
              <a:solidFill>
                <a:schemeClr val="tx1"/>
              </a:solidFill>
            </a:rPr>
            <a:t>Collection </a:t>
          </a:r>
          <a:r>
            <a:rPr lang="en-US" sz="2400" baseline="0">
              <a:solidFill>
                <a:schemeClr val="tx1"/>
              </a:solidFill>
            </a:rPr>
            <a:t>Completeness</a:t>
          </a:r>
          <a:endParaRPr lang="en-US" sz="2400">
            <a:solidFill>
              <a:schemeClr val="tx1"/>
            </a:solidFill>
          </a:endParaRPr>
        </a:p>
      </cdr:txBody>
    </cdr:sp>
  </cdr:relSizeAnchor>
  <cdr:relSizeAnchor xmlns:cdr="http://schemas.openxmlformats.org/drawingml/2006/chartDrawing">
    <cdr:from>
      <cdr:x>0.0418</cdr:x>
      <cdr:y>0.40994</cdr:y>
    </cdr:from>
    <cdr:to>
      <cdr:x>0.13644</cdr:x>
      <cdr:y>0.4472</cdr:y>
    </cdr:to>
    <cdr:sp macro="" textlink="">
      <cdr:nvSpPr>
        <cdr:cNvPr id="3" name="TextBox 2"/>
        <cdr:cNvSpPr txBox="1"/>
      </cdr:nvSpPr>
      <cdr:spPr>
        <a:xfrm xmlns:a="http://schemas.openxmlformats.org/drawingml/2006/main">
          <a:off x="673100" y="4191000"/>
          <a:ext cx="1524000" cy="3810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2400"/>
            <a:t>1st Month</a:t>
          </a:r>
        </a:p>
      </cdr:txBody>
    </cdr:sp>
  </cdr:relSizeAnchor>
  <cdr:relSizeAnchor xmlns:cdr="http://schemas.openxmlformats.org/drawingml/2006/chartDrawing">
    <cdr:from>
      <cdr:x>0.81782</cdr:x>
      <cdr:y>0.59676</cdr:y>
    </cdr:from>
    <cdr:to>
      <cdr:x>0.91246</cdr:x>
      <cdr:y>0.63403</cdr:y>
    </cdr:to>
    <cdr:sp macro="" textlink="">
      <cdr:nvSpPr>
        <cdr:cNvPr id="6" name="TextBox 5"/>
        <cdr:cNvSpPr txBox="1"/>
      </cdr:nvSpPr>
      <cdr:spPr>
        <a:xfrm xmlns:a="http://schemas.openxmlformats.org/drawingml/2006/main">
          <a:off x="13169883" y="6100926"/>
          <a:ext cx="1524044" cy="381030"/>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2400"/>
            <a:t>5th Month</a:t>
          </a:r>
        </a:p>
      </cdr:txBody>
    </cdr:sp>
  </cdr:relSizeAnchor>
  <cdr:relSizeAnchor xmlns:cdr="http://schemas.openxmlformats.org/drawingml/2006/chartDrawing">
    <cdr:from>
      <cdr:x>0.76219</cdr:x>
      <cdr:y>0.16472</cdr:y>
    </cdr:from>
    <cdr:to>
      <cdr:x>0.85683</cdr:x>
      <cdr:y>0.20198</cdr:y>
    </cdr:to>
    <cdr:sp macro="" textlink="">
      <cdr:nvSpPr>
        <cdr:cNvPr id="7" name="TextBox 6"/>
        <cdr:cNvSpPr txBox="1"/>
      </cdr:nvSpPr>
      <cdr:spPr>
        <a:xfrm xmlns:a="http://schemas.openxmlformats.org/drawingml/2006/main">
          <a:off x="12274007" y="1684058"/>
          <a:ext cx="1524045" cy="380928"/>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2400"/>
            <a:t>6th Month</a:t>
          </a:r>
        </a:p>
      </cdr:txBody>
    </cdr:sp>
  </cdr:relSizeAnchor>
  <cdr:relSizeAnchor xmlns:cdr="http://schemas.openxmlformats.org/drawingml/2006/chartDrawing">
    <cdr:from>
      <cdr:x>0.58439</cdr:x>
      <cdr:y>0.67438</cdr:y>
    </cdr:from>
    <cdr:to>
      <cdr:x>0.67902</cdr:x>
      <cdr:y>0.71164</cdr:y>
    </cdr:to>
    <cdr:sp macro="" textlink="">
      <cdr:nvSpPr>
        <cdr:cNvPr id="8" name="TextBox 7"/>
        <cdr:cNvSpPr txBox="1"/>
      </cdr:nvSpPr>
      <cdr:spPr>
        <a:xfrm xmlns:a="http://schemas.openxmlformats.org/drawingml/2006/main">
          <a:off x="9410772" y="6894519"/>
          <a:ext cx="1523884" cy="380927"/>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2400"/>
            <a:t>4th Month</a:t>
          </a:r>
        </a:p>
      </cdr:txBody>
    </cdr:sp>
  </cdr:relSizeAnchor>
  <cdr:relSizeAnchor xmlns:cdr="http://schemas.openxmlformats.org/drawingml/2006/chartDrawing">
    <cdr:from>
      <cdr:x>0.38887</cdr:x>
      <cdr:y>0.63403</cdr:y>
    </cdr:from>
    <cdr:to>
      <cdr:x>0.4835</cdr:x>
      <cdr:y>0.6713</cdr:y>
    </cdr:to>
    <cdr:sp macro="" textlink="">
      <cdr:nvSpPr>
        <cdr:cNvPr id="9" name="TextBox 8"/>
        <cdr:cNvSpPr txBox="1"/>
      </cdr:nvSpPr>
      <cdr:spPr>
        <a:xfrm xmlns:a="http://schemas.openxmlformats.org/drawingml/2006/main">
          <a:off x="6262176" y="6481956"/>
          <a:ext cx="1523884" cy="381030"/>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2400"/>
            <a:t>3rd Month</a:t>
          </a:r>
        </a:p>
      </cdr:txBody>
    </cdr:sp>
  </cdr:relSizeAnchor>
  <cdr:relSizeAnchor xmlns:cdr="http://schemas.openxmlformats.org/drawingml/2006/chartDrawing">
    <cdr:from>
      <cdr:x>0.19164</cdr:x>
      <cdr:y>0.57267</cdr:y>
    </cdr:from>
    <cdr:to>
      <cdr:x>0.24842</cdr:x>
      <cdr:y>0.66211</cdr:y>
    </cdr:to>
    <cdr:sp macro="" textlink="">
      <cdr:nvSpPr>
        <cdr:cNvPr id="10" name="TextBox 9"/>
        <cdr:cNvSpPr txBox="1"/>
      </cdr:nvSpPr>
      <cdr:spPr>
        <a:xfrm xmlns:a="http://schemas.openxmlformats.org/drawingml/2006/main">
          <a:off x="3086100" y="5854700"/>
          <a:ext cx="914400" cy="914400"/>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pPr marL="0" marR="0" indent="0" defTabSz="914400" eaLnBrk="1" fontAlgn="auto" latinLnBrk="0" hangingPunct="1">
            <a:lnSpc>
              <a:spcPct val="100000"/>
            </a:lnSpc>
            <a:spcBef>
              <a:spcPts val="0"/>
            </a:spcBef>
            <a:spcAft>
              <a:spcPts val="0"/>
            </a:spcAft>
            <a:buClrTx/>
            <a:buSzTx/>
            <a:buFontTx/>
            <a:buNone/>
            <a:tabLst/>
            <a:defRPr/>
          </a:pPr>
          <a:r>
            <a:rPr lang="en-US" sz="2400" dirty="0"/>
            <a:t>2nd Month</a:t>
          </a:r>
        </a:p>
        <a:p xmlns:a="http://schemas.openxmlformats.org/drawingml/2006/main">
          <a:endParaRPr lang="en-US" sz="1100" dirty="0"/>
        </a:p>
      </cdr:txBody>
    </cdr:sp>
  </cdr:relSizeAnchor>
  <cdr:relSizeAnchor xmlns:cdr="http://schemas.openxmlformats.org/drawingml/2006/chartDrawing">
    <cdr:from>
      <cdr:x>0.03707</cdr:x>
      <cdr:y>0.03031</cdr:y>
    </cdr:from>
    <cdr:to>
      <cdr:x>0.03991</cdr:x>
      <cdr:y>0.03478</cdr:y>
    </cdr:to>
    <cdr:sp macro="" textlink="">
      <cdr:nvSpPr>
        <cdr:cNvPr id="11" name="TextBox 10"/>
        <cdr:cNvSpPr txBox="1"/>
      </cdr:nvSpPr>
      <cdr:spPr>
        <a:xfrm xmlns:a="http://schemas.openxmlformats.org/drawingml/2006/main">
          <a:off x="596900" y="309881"/>
          <a:ext cx="45719" cy="45719"/>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userShapes>
</file>

<file path=ppt/drawings/drawing2.xml><?xml version="1.0" encoding="utf-8"?>
<c:userShapes xmlns:c="http://schemas.openxmlformats.org/drawingml/2006/chart">
  <cdr:relSizeAnchor xmlns:cdr="http://schemas.openxmlformats.org/drawingml/2006/chartDrawing">
    <cdr:from>
      <cdr:x>0.89424</cdr:x>
      <cdr:y>0.12037</cdr:y>
    </cdr:from>
    <cdr:to>
      <cdr:x>0.98731</cdr:x>
      <cdr:y>0.23611</cdr:y>
    </cdr:to>
    <cdr:sp macro="" textlink="">
      <cdr:nvSpPr>
        <cdr:cNvPr id="2" name="TextBox 1"/>
        <cdr:cNvSpPr txBox="1"/>
      </cdr:nvSpPr>
      <cdr:spPr>
        <a:xfrm xmlns:a="http://schemas.openxmlformats.org/drawingml/2006/main">
          <a:off x="10737850" y="660400"/>
          <a:ext cx="1117600" cy="6350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0.89318</cdr:x>
      <cdr:y>0.12731</cdr:y>
    </cdr:from>
    <cdr:to>
      <cdr:x>0.98837</cdr:x>
      <cdr:y>0.25463</cdr:y>
    </cdr:to>
    <cdr:sp macro="" textlink="">
      <cdr:nvSpPr>
        <cdr:cNvPr id="3" name="TextBox 2"/>
        <cdr:cNvSpPr txBox="1"/>
      </cdr:nvSpPr>
      <cdr:spPr>
        <a:xfrm xmlns:a="http://schemas.openxmlformats.org/drawingml/2006/main">
          <a:off x="10725150" y="698500"/>
          <a:ext cx="1143000" cy="6985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0.26484</cdr:x>
      <cdr:y>0.93199</cdr:y>
    </cdr:from>
    <cdr:to>
      <cdr:x>0.48109</cdr:x>
      <cdr:y>0.96764</cdr:y>
    </cdr:to>
    <cdr:sp macro="" textlink="">
      <cdr:nvSpPr>
        <cdr:cNvPr id="5" name="TextBox 4"/>
        <cdr:cNvSpPr txBox="1"/>
      </cdr:nvSpPr>
      <cdr:spPr>
        <a:xfrm xmlns:a="http://schemas.openxmlformats.org/drawingml/2006/main">
          <a:off x="4245168" y="13290362"/>
          <a:ext cx="3466185" cy="508469"/>
        </a:xfrm>
        <a:prstGeom xmlns:a="http://schemas.openxmlformats.org/drawingml/2006/main" prst="rect">
          <a:avLst/>
        </a:prstGeom>
      </cdr:spPr>
      <cdr:txBody>
        <a:bodyPr xmlns:a="http://schemas.openxmlformats.org/drawingml/2006/main" wrap="square" rtlCol="0" anchor="ct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2400" b="0" dirty="0"/>
            <a:t>#</a:t>
          </a:r>
          <a:r>
            <a:rPr lang="en-US" sz="2400" b="0" baseline="0" dirty="0"/>
            <a:t> </a:t>
          </a:r>
          <a:r>
            <a:rPr lang="en-US" sz="2400" b="0" dirty="0"/>
            <a:t>Concepts missing</a:t>
          </a:r>
          <a:endParaRPr lang="en-US" sz="1100" b="0" dirty="0"/>
        </a:p>
      </cdr:txBody>
    </cdr:sp>
  </cdr:relSizeAnchor>
</c:userShapes>
</file>

<file path=ppt/media/image1.tiff>
</file>

<file path=ppt/media/image2.tiff>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8924916-2EE5-1540-BD62-1BE903B74790}" type="datetimeFigureOut">
              <a:rPr lang="en-US" smtClean="0"/>
              <a:t>11/28/16</a:t>
            </a:fld>
            <a:endParaRPr lang="en-US"/>
          </a:p>
        </p:txBody>
      </p:sp>
      <p:sp>
        <p:nvSpPr>
          <p:cNvPr id="4" name="Slide Image Placeholder 3"/>
          <p:cNvSpPr>
            <a:spLocks noGrp="1" noRot="1" noChangeAspect="1"/>
          </p:cNvSpPr>
          <p:nvPr>
            <p:ph type="sldImg" idx="2"/>
          </p:nvPr>
        </p:nvSpPr>
        <p:spPr>
          <a:xfrm>
            <a:off x="762000" y="685800"/>
            <a:ext cx="5334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CF3391-0F17-3842-A730-62361FAE31FA}" type="slidenum">
              <a:rPr lang="en-US" smtClean="0"/>
              <a:t>‹#›</a:t>
            </a:fld>
            <a:endParaRPr lang="en-US"/>
          </a:p>
        </p:txBody>
      </p:sp>
    </p:spTree>
    <p:extLst>
      <p:ext uri="{BB962C8B-B14F-4D97-AF65-F5344CB8AC3E}">
        <p14:creationId xmlns:p14="http://schemas.microsoft.com/office/powerpoint/2010/main" val="85057329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Thicker number </a:t>
            </a:r>
            <a:endParaRPr lang="en-US" dirty="0"/>
          </a:p>
        </p:txBody>
      </p:sp>
      <p:sp>
        <p:nvSpPr>
          <p:cNvPr id="4" name="Slide Number Placeholder 3"/>
          <p:cNvSpPr>
            <a:spLocks noGrp="1"/>
          </p:cNvSpPr>
          <p:nvPr>
            <p:ph type="sldNum" sz="quarter" idx="10"/>
          </p:nvPr>
        </p:nvSpPr>
        <p:spPr/>
        <p:txBody>
          <a:bodyPr/>
          <a:lstStyle/>
          <a:p>
            <a:fld id="{F2CF3391-0F17-3842-A730-62361FAE31FA}" type="slidenum">
              <a:rPr lang="en-US" smtClean="0"/>
              <a:t>1</a:t>
            </a:fld>
            <a:endParaRPr lang="en-US"/>
          </a:p>
        </p:txBody>
      </p:sp>
    </p:spTree>
    <p:extLst>
      <p:ext uri="{BB962C8B-B14F-4D97-AF65-F5344CB8AC3E}">
        <p14:creationId xmlns:p14="http://schemas.microsoft.com/office/powerpoint/2010/main" val="4502548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400800" y="5387342"/>
            <a:ext cx="38404800" cy="11460480"/>
          </a:xfrm>
        </p:spPr>
        <p:txBody>
          <a:bodyPr anchor="b"/>
          <a:lstStyle>
            <a:lvl1pPr algn="ctr">
              <a:defRPr sz="25200"/>
            </a:lvl1pPr>
          </a:lstStyle>
          <a:p>
            <a:r>
              <a:rPr lang="en-US" smtClean="0"/>
              <a:t>Click to edit Master title style</a:t>
            </a:r>
            <a:endParaRPr lang="en-US" dirty="0"/>
          </a:p>
        </p:txBody>
      </p:sp>
      <p:sp>
        <p:nvSpPr>
          <p:cNvPr id="3" name="Subtitle 2"/>
          <p:cNvSpPr>
            <a:spLocks noGrp="1"/>
          </p:cNvSpPr>
          <p:nvPr>
            <p:ph type="subTitle" idx="1"/>
          </p:nvPr>
        </p:nvSpPr>
        <p:spPr>
          <a:xfrm>
            <a:off x="6400800" y="17289782"/>
            <a:ext cx="38404800" cy="7947658"/>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84012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67933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644580" y="1752600"/>
            <a:ext cx="11041380"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520440" y="1752600"/>
            <a:ext cx="32484060"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0279212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299505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93770" y="8206745"/>
            <a:ext cx="44165520" cy="13693138"/>
          </a:xfrm>
        </p:spPr>
        <p:txBody>
          <a:bodyPr anchor="b"/>
          <a:lstStyle>
            <a:lvl1pPr>
              <a:defRPr sz="25200"/>
            </a:lvl1pPr>
          </a:lstStyle>
          <a:p>
            <a:r>
              <a:rPr lang="en-US" smtClean="0"/>
              <a:t>Click to edit Master title style</a:t>
            </a:r>
            <a:endParaRPr lang="en-US" dirty="0"/>
          </a:p>
        </p:txBody>
      </p:sp>
      <p:sp>
        <p:nvSpPr>
          <p:cNvPr id="3" name="Text Placeholder 2"/>
          <p:cNvSpPr>
            <a:spLocks noGrp="1"/>
          </p:cNvSpPr>
          <p:nvPr>
            <p:ph type="body" idx="1"/>
          </p:nvPr>
        </p:nvSpPr>
        <p:spPr>
          <a:xfrm>
            <a:off x="3493770" y="22029425"/>
            <a:ext cx="44165520" cy="7200898"/>
          </a:xfrm>
        </p:spPr>
        <p:txBody>
          <a:bodyPr/>
          <a:lstStyle>
            <a:lvl1pPr marL="0" indent="0">
              <a:buNone/>
              <a:defRPr sz="10080">
                <a:solidFill>
                  <a:schemeClr val="tx1">
                    <a:tint val="75000"/>
                  </a:schemeClr>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264730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5204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59232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6C8418-0B28-FE41-92E2-487517FC0C34}" type="datetimeFigureOut">
              <a:rPr lang="en-US" smtClean="0"/>
              <a:t>11/28/16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367117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27110" y="1752603"/>
            <a:ext cx="4416552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527112" y="8069582"/>
            <a:ext cx="21662705"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4" name="Content Placeholder 3"/>
          <p:cNvSpPr>
            <a:spLocks noGrp="1"/>
          </p:cNvSpPr>
          <p:nvPr>
            <p:ph sz="half" idx="2"/>
          </p:nvPr>
        </p:nvSpPr>
        <p:spPr>
          <a:xfrm>
            <a:off x="3527112" y="12024360"/>
            <a:ext cx="21662705"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5923240" y="8069582"/>
            <a:ext cx="21769390"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6" name="Content Placeholder 5"/>
          <p:cNvSpPr>
            <a:spLocks noGrp="1"/>
          </p:cNvSpPr>
          <p:nvPr>
            <p:ph sz="quarter" idx="4"/>
          </p:nvPr>
        </p:nvSpPr>
        <p:spPr>
          <a:xfrm>
            <a:off x="25923240" y="12024360"/>
            <a:ext cx="21769390"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46C8418-0B28-FE41-92E2-487517FC0C34}" type="datetimeFigureOut">
              <a:rPr lang="en-US" smtClean="0"/>
              <a:t>11/28/16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0822245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46C8418-0B28-FE41-92E2-487517FC0C34}" type="datetimeFigureOut">
              <a:rPr lang="en-US" smtClean="0"/>
              <a:t>11/28/16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9081650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6C8418-0B28-FE41-92E2-487517FC0C34}" type="datetimeFigureOut">
              <a:rPr lang="en-US" smtClean="0"/>
              <a:t>11/28/16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328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Content Placeholder 2"/>
          <p:cNvSpPr>
            <a:spLocks noGrp="1"/>
          </p:cNvSpPr>
          <p:nvPr>
            <p:ph idx="1"/>
          </p:nvPr>
        </p:nvSpPr>
        <p:spPr>
          <a:xfrm>
            <a:off x="21769390" y="4739642"/>
            <a:ext cx="25923240" cy="233934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1171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1769390" y="4739642"/>
            <a:ext cx="25923240" cy="233934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49419537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0440" y="1752603"/>
            <a:ext cx="4416552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520440" y="8763000"/>
            <a:ext cx="4416552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520440" y="30510482"/>
            <a:ext cx="11521440" cy="1752600"/>
          </a:xfrm>
          <a:prstGeom prst="rect">
            <a:avLst/>
          </a:prstGeom>
        </p:spPr>
        <p:txBody>
          <a:bodyPr vert="horz" lIns="91440" tIns="45720" rIns="91440" bIns="45720" rtlCol="0" anchor="ctr"/>
          <a:lstStyle>
            <a:lvl1pPr algn="l">
              <a:defRPr sz="5040">
                <a:solidFill>
                  <a:schemeClr val="tx1">
                    <a:tint val="75000"/>
                  </a:schemeClr>
                </a:solidFill>
              </a:defRPr>
            </a:lvl1pPr>
          </a:lstStyle>
          <a:p>
            <a:fld id="{746C8418-0B28-FE41-92E2-487517FC0C34}" type="datetimeFigureOut">
              <a:rPr lang="en-US" smtClean="0"/>
              <a:t>11/28/16</a:t>
            </a:fld>
            <a:endParaRPr lang="en-US"/>
          </a:p>
        </p:txBody>
      </p:sp>
      <p:sp>
        <p:nvSpPr>
          <p:cNvPr id="5" name="Footer Placeholder 4"/>
          <p:cNvSpPr>
            <a:spLocks noGrp="1"/>
          </p:cNvSpPr>
          <p:nvPr>
            <p:ph type="ftr" sz="quarter" idx="3"/>
          </p:nvPr>
        </p:nvSpPr>
        <p:spPr>
          <a:xfrm>
            <a:off x="16962120" y="30510482"/>
            <a:ext cx="17282160" cy="17526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164520" y="30510482"/>
            <a:ext cx="11521440" cy="1752600"/>
          </a:xfrm>
          <a:prstGeom prst="rect">
            <a:avLst/>
          </a:prstGeom>
        </p:spPr>
        <p:txBody>
          <a:bodyPr vert="horz" lIns="91440" tIns="45720" rIns="91440" bIns="45720" rtlCol="0" anchor="ctr"/>
          <a:lstStyle>
            <a:lvl1pPr algn="r">
              <a:defRPr sz="5040">
                <a:solidFill>
                  <a:schemeClr val="tx1">
                    <a:tint val="75000"/>
                  </a:schemeClr>
                </a:solidFill>
              </a:defRPr>
            </a:lvl1pPr>
          </a:lstStyle>
          <a:p>
            <a:fld id="{DE181C86-B245-CF4B-8A9E-32CAF867E041}" type="slidenum">
              <a:rPr lang="en-US" smtClean="0"/>
              <a:t>‹#›</a:t>
            </a:fld>
            <a:endParaRPr lang="en-US"/>
          </a:p>
        </p:txBody>
      </p:sp>
    </p:spTree>
    <p:extLst>
      <p:ext uri="{BB962C8B-B14F-4D97-AF65-F5344CB8AC3E}">
        <p14:creationId xmlns:p14="http://schemas.microsoft.com/office/powerpoint/2010/main" val="16570210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tiff"/><Relationship Id="rId5" Type="http://schemas.openxmlformats.org/officeDocument/2006/relationships/image" Target="../media/image3.png"/><Relationship Id="rId6" Type="http://schemas.openxmlformats.org/officeDocument/2006/relationships/chart" Target="../charts/chart1.xml"/><Relationship Id="rId7" Type="http://schemas.openxmlformats.org/officeDocument/2006/relationships/chart" Target="../charts/chart2.xml"/><Relationship Id="rId8" Type="http://schemas.openxmlformats.org/officeDocument/2006/relationships/chart" Target="../charts/chart3.xml"/><Relationship Id="rId9" Type="http://schemas.openxmlformats.org/officeDocument/2006/relationships/chart" Target="../charts/chart4.xml"/><Relationship Id="rId10" Type="http://schemas.openxmlformats.org/officeDocument/2006/relationships/chart" Target="../charts/chart5.xml"/><Relationship Id="rId11" Type="http://schemas.openxmlformats.org/officeDocument/2006/relationships/chart" Target="../charts/chart6.xml"/><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8207194" y="1003968"/>
            <a:ext cx="34574162" cy="1569660"/>
          </a:xfrm>
          <a:prstGeom prst="rect">
            <a:avLst/>
          </a:prstGeom>
          <a:noFill/>
        </p:spPr>
        <p:txBody>
          <a:bodyPr wrap="square" rtlCol="0">
            <a:spAutoFit/>
          </a:bodyPr>
          <a:lstStyle/>
          <a:p>
            <a:pPr algn="ctr"/>
            <a:r>
              <a:rPr lang="en-US" sz="9600" dirty="0" smtClean="0"/>
              <a:t>Do Community Recommendations Improve Metadata Completeness?</a:t>
            </a:r>
            <a:endParaRPr lang="en-US" sz="9600" dirty="0"/>
          </a:p>
        </p:txBody>
      </p:sp>
      <p:sp>
        <p:nvSpPr>
          <p:cNvPr id="30" name="TextBox 29"/>
          <p:cNvSpPr txBox="1"/>
          <p:nvPr/>
        </p:nvSpPr>
        <p:spPr>
          <a:xfrm>
            <a:off x="9734557" y="3151226"/>
            <a:ext cx="31737286" cy="1323439"/>
          </a:xfrm>
          <a:prstGeom prst="rect">
            <a:avLst/>
          </a:prstGeom>
          <a:noFill/>
        </p:spPr>
        <p:txBody>
          <a:bodyPr wrap="square" rtlCol="0">
            <a:spAutoFit/>
          </a:bodyPr>
          <a:lstStyle/>
          <a:p>
            <a:r>
              <a:rPr lang="en-US" sz="4000" dirty="0"/>
              <a:t>Sean </a:t>
            </a:r>
            <a:r>
              <a:rPr lang="en-US" sz="4000" dirty="0" smtClean="0"/>
              <a:t>Gordon </a:t>
            </a:r>
            <a:r>
              <a:rPr lang="en-US" sz="4000" dirty="0"/>
              <a:t>(</a:t>
            </a:r>
            <a:r>
              <a:rPr lang="en-US" sz="4000" dirty="0" err="1" smtClean="0"/>
              <a:t>scgordon@hdfgroup.org</a:t>
            </a:r>
            <a:r>
              <a:rPr lang="en-US" sz="4000" dirty="0" smtClean="0"/>
              <a:t>)</a:t>
            </a:r>
            <a:r>
              <a:rPr lang="en-US" sz="4000" baseline="-25000" dirty="0" smtClean="0"/>
              <a:t>1</a:t>
            </a:r>
            <a:r>
              <a:rPr lang="en-US" sz="4000" dirty="0" smtClean="0"/>
              <a:t>, </a:t>
            </a:r>
            <a:r>
              <a:rPr lang="en-US" sz="4000" dirty="0"/>
              <a:t>Ted </a:t>
            </a:r>
            <a:r>
              <a:rPr lang="en-US" sz="4000" dirty="0" smtClean="0"/>
              <a:t>Habermann</a:t>
            </a:r>
            <a:r>
              <a:rPr lang="en-US" sz="4000" baseline="-25000" dirty="0" smtClean="0"/>
              <a:t>1, </a:t>
            </a:r>
            <a:r>
              <a:rPr lang="en-US" sz="4000" dirty="0"/>
              <a:t>Matthew B. </a:t>
            </a:r>
            <a:r>
              <a:rPr lang="en-US" sz="4000" dirty="0" smtClean="0"/>
              <a:t>Jones</a:t>
            </a:r>
            <a:r>
              <a:rPr lang="en-US" sz="4000" baseline="-25000" dirty="0" smtClean="0"/>
              <a:t>2</a:t>
            </a:r>
            <a:r>
              <a:rPr lang="en-US" sz="4000" dirty="0" smtClean="0"/>
              <a:t>, </a:t>
            </a:r>
            <a:r>
              <a:rPr lang="en-US" sz="4000" dirty="0"/>
              <a:t>Ben </a:t>
            </a:r>
            <a:r>
              <a:rPr lang="en-US" sz="4000" dirty="0" smtClean="0"/>
              <a:t>Leinfelder</a:t>
            </a:r>
            <a:r>
              <a:rPr lang="en-US" sz="4000" baseline="-25000" dirty="0"/>
              <a:t>2</a:t>
            </a:r>
            <a:r>
              <a:rPr lang="en-US" sz="4000" dirty="0" smtClean="0"/>
              <a:t>, </a:t>
            </a:r>
            <a:r>
              <a:rPr lang="en-US" sz="4000" dirty="0"/>
              <a:t>Bryce </a:t>
            </a:r>
            <a:r>
              <a:rPr lang="en-US" sz="4000" dirty="0" smtClean="0"/>
              <a:t>Mecum</a:t>
            </a:r>
            <a:r>
              <a:rPr lang="en-US" sz="4000" baseline="-25000" dirty="0"/>
              <a:t>2</a:t>
            </a:r>
            <a:r>
              <a:rPr lang="en-US" sz="4000" dirty="0" smtClean="0"/>
              <a:t>, Lindsay </a:t>
            </a:r>
            <a:r>
              <a:rPr lang="en-US" sz="4000" dirty="0"/>
              <a:t>A. </a:t>
            </a:r>
            <a:r>
              <a:rPr lang="en-US" sz="4000" dirty="0" smtClean="0"/>
              <a:t>Powers</a:t>
            </a:r>
            <a:r>
              <a:rPr lang="en-US" sz="4000" baseline="-25000" dirty="0" smtClean="0"/>
              <a:t>3</a:t>
            </a:r>
            <a:r>
              <a:rPr lang="en-US" sz="4000" dirty="0" smtClean="0"/>
              <a:t>, and Peter Slaughter</a:t>
            </a:r>
            <a:r>
              <a:rPr lang="en-US" sz="4000" baseline="-25000" dirty="0"/>
              <a:t>2</a:t>
            </a:r>
            <a:endParaRPr lang="en-US" sz="4000" dirty="0"/>
          </a:p>
          <a:p>
            <a:r>
              <a:rPr lang="en-US" sz="4000" dirty="0" smtClean="0"/>
              <a:t>1. The </a:t>
            </a:r>
            <a:r>
              <a:rPr lang="en-US" sz="4000" dirty="0"/>
              <a:t>HDF </a:t>
            </a:r>
            <a:r>
              <a:rPr lang="en-US" sz="4000" dirty="0" smtClean="0"/>
              <a:t>Group, 2. </a:t>
            </a:r>
            <a:r>
              <a:rPr lang="en-US" sz="4000" dirty="0"/>
              <a:t>National Center for Ecological Analysis and </a:t>
            </a:r>
            <a:r>
              <a:rPr lang="en-US" sz="4000" dirty="0" smtClean="0"/>
              <a:t>Synthesis 3. United States Geological Society</a:t>
            </a:r>
            <a:endParaRPr lang="en-US" sz="4000" dirty="0"/>
          </a:p>
        </p:txBody>
      </p:sp>
      <p:pic>
        <p:nvPicPr>
          <p:cNvPr id="7" name="Picture 6" descr="logo_bluegreen_txt_mac.tif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233930" y="2302672"/>
            <a:ext cx="4327164" cy="2310951"/>
          </a:xfrm>
          <a:prstGeom prst="rect">
            <a:avLst/>
          </a:prstGeom>
        </p:spPr>
      </p:pic>
      <p:pic>
        <p:nvPicPr>
          <p:cNvPr id="32" name="Picture 31"/>
          <p:cNvPicPr>
            <a:picLocks noChangeAspect="1"/>
          </p:cNvPicPr>
          <p:nvPr/>
        </p:nvPicPr>
        <p:blipFill>
          <a:blip r:embed="rId4"/>
          <a:stretch>
            <a:fillRect/>
          </a:stretch>
        </p:blipFill>
        <p:spPr>
          <a:xfrm>
            <a:off x="961938" y="592488"/>
            <a:ext cx="3776237" cy="4108424"/>
          </a:xfrm>
          <a:prstGeom prst="rect">
            <a:avLst/>
          </a:prstGeom>
        </p:spPr>
      </p:pic>
      <p:sp>
        <p:nvSpPr>
          <p:cNvPr id="12" name="TextBox 11"/>
          <p:cNvSpPr txBox="1"/>
          <p:nvPr/>
        </p:nvSpPr>
        <p:spPr>
          <a:xfrm>
            <a:off x="46103821" y="943777"/>
            <a:ext cx="5584949" cy="1209242"/>
          </a:xfrm>
          <a:prstGeom prst="rect">
            <a:avLst/>
          </a:prstGeom>
          <a:noFill/>
        </p:spPr>
        <p:txBody>
          <a:bodyPr wrap="square" rtlCol="0">
            <a:spAutoFit/>
          </a:bodyPr>
          <a:lstStyle/>
          <a:p>
            <a:r>
              <a:rPr lang="mr-IN" dirty="0"/>
              <a:t>IN23C-1785</a:t>
            </a:r>
            <a:endParaRPr lang="en-US" dirty="0"/>
          </a:p>
        </p:txBody>
      </p:sp>
      <p:pic>
        <p:nvPicPr>
          <p:cNvPr id="15" name="Picture 1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112773" y="30174527"/>
            <a:ext cx="3556000" cy="2540000"/>
          </a:xfrm>
          <a:prstGeom prst="rect">
            <a:avLst/>
          </a:prstGeom>
        </p:spPr>
      </p:pic>
      <p:sp>
        <p:nvSpPr>
          <p:cNvPr id="16" name="TextBox 15"/>
          <p:cNvSpPr txBox="1"/>
          <p:nvPr/>
        </p:nvSpPr>
        <p:spPr>
          <a:xfrm>
            <a:off x="17318735" y="5452789"/>
            <a:ext cx="17902283" cy="6986528"/>
          </a:xfrm>
          <a:prstGeom prst="rect">
            <a:avLst/>
          </a:prstGeom>
          <a:noFill/>
        </p:spPr>
        <p:txBody>
          <a:bodyPr wrap="square" rtlCol="0">
            <a:spAutoFit/>
          </a:bodyPr>
          <a:lstStyle/>
          <a:p>
            <a:r>
              <a:rPr lang="en-US" sz="4800" dirty="0" smtClean="0"/>
              <a:t>Process</a:t>
            </a:r>
          </a:p>
          <a:p>
            <a:pPr marL="571500" indent="-571500">
              <a:buFont typeface="Arial" charset="0"/>
              <a:buChar char="•"/>
            </a:pPr>
            <a:r>
              <a:rPr lang="en-US" sz="4000" dirty="0" smtClean="0"/>
              <a:t>Utilized </a:t>
            </a:r>
            <a:r>
              <a:rPr lang="en-US" sz="4000" dirty="0" smtClean="0"/>
              <a:t>a </a:t>
            </a:r>
            <a:r>
              <a:rPr lang="en-US" sz="4000" dirty="0" smtClean="0"/>
              <a:t>python sampling tool to </a:t>
            </a:r>
            <a:r>
              <a:rPr lang="en-US" sz="4000" dirty="0"/>
              <a:t>create </a:t>
            </a:r>
            <a:r>
              <a:rPr lang="en-US" sz="4000" dirty="0" smtClean="0"/>
              <a:t>XML collections of 250 LTER </a:t>
            </a:r>
            <a:r>
              <a:rPr lang="en-US" sz="4000" dirty="0"/>
              <a:t>metadata records </a:t>
            </a:r>
            <a:r>
              <a:rPr lang="en-US" sz="4000" dirty="0" smtClean="0"/>
              <a:t>for </a:t>
            </a:r>
            <a:r>
              <a:rPr lang="en-US" sz="4000" dirty="0" smtClean="0"/>
              <a:t>each </a:t>
            </a:r>
            <a:r>
              <a:rPr lang="en-US" sz="4000" dirty="0"/>
              <a:t>year </a:t>
            </a:r>
            <a:r>
              <a:rPr lang="en-US" sz="4000" dirty="0" smtClean="0"/>
              <a:t>2005-2016 from </a:t>
            </a:r>
            <a:r>
              <a:rPr lang="en-US" sz="4000" dirty="0" err="1"/>
              <a:t>DataONE’s</a:t>
            </a:r>
            <a:r>
              <a:rPr lang="en-US" sz="4000" dirty="0"/>
              <a:t> SOLR </a:t>
            </a:r>
            <a:r>
              <a:rPr lang="en-US" sz="4000" dirty="0" smtClean="0"/>
              <a:t>index.</a:t>
            </a:r>
            <a:endParaRPr lang="en-US" sz="4000" dirty="0" smtClean="0"/>
          </a:p>
          <a:p>
            <a:pPr marL="571500" indent="-571500">
              <a:buFont typeface="Arial" charset="0"/>
              <a:buChar char="•"/>
            </a:pPr>
            <a:r>
              <a:rPr lang="en-US" sz="4000" dirty="0" smtClean="0"/>
              <a:t>Used </a:t>
            </a:r>
            <a:r>
              <a:rPr lang="en-US" sz="4000" dirty="0" smtClean="0"/>
              <a:t>XSL rubrics to determine conceptual content existence for each </a:t>
            </a:r>
            <a:r>
              <a:rPr lang="en-US" sz="4000" dirty="0" smtClean="0"/>
              <a:t>record.</a:t>
            </a:r>
          </a:p>
          <a:p>
            <a:pPr marL="571500" indent="-571500">
              <a:buFont typeface="Arial" charset="0"/>
              <a:buChar char="•"/>
            </a:pPr>
            <a:r>
              <a:rPr lang="en-US" sz="4000" dirty="0" smtClean="0"/>
              <a:t>Analyzed </a:t>
            </a:r>
            <a:r>
              <a:rPr lang="en-US" sz="4000" dirty="0" smtClean="0"/>
              <a:t>results for completeness of 25 concepts </a:t>
            </a:r>
            <a:r>
              <a:rPr lang="en-US" sz="4000" dirty="0" smtClean="0"/>
              <a:t>from LTER in </a:t>
            </a:r>
            <a:r>
              <a:rPr lang="en-US" sz="4000" dirty="0" smtClean="0"/>
              <a:t>the Recommendations Analysis Dashboard</a:t>
            </a:r>
            <a:r>
              <a:rPr lang="en-US" sz="4000" baseline="-25000" dirty="0" smtClean="0"/>
              <a:t>1 </a:t>
            </a:r>
            <a:r>
              <a:rPr lang="en-US" sz="4000" dirty="0" smtClean="0"/>
              <a:t>for each years collection.  </a:t>
            </a:r>
            <a:endParaRPr lang="en-US" sz="4000" dirty="0" smtClean="0"/>
          </a:p>
          <a:p>
            <a:pPr marL="571500" indent="-571500">
              <a:buFont typeface="Arial" charset="0"/>
              <a:buChar char="•"/>
            </a:pPr>
            <a:r>
              <a:rPr lang="en-US" sz="4000" dirty="0" smtClean="0"/>
              <a:t>Compared </a:t>
            </a:r>
            <a:r>
              <a:rPr lang="en-US" sz="4000" dirty="0" smtClean="0"/>
              <a:t>analyses across time periods </a:t>
            </a:r>
            <a:r>
              <a:rPr lang="en-US" sz="4000" dirty="0" smtClean="0"/>
              <a:t>using collection </a:t>
            </a:r>
            <a:r>
              <a:rPr lang="en-US" sz="4000" dirty="0" smtClean="0"/>
              <a:t>evolution</a:t>
            </a:r>
            <a:r>
              <a:rPr lang="en-US" sz="4000" baseline="-25000" dirty="0" smtClean="0"/>
              <a:t>2</a:t>
            </a:r>
            <a:r>
              <a:rPr lang="en-US" sz="4000" dirty="0" smtClean="0"/>
              <a:t> analysis variations</a:t>
            </a:r>
            <a:r>
              <a:rPr lang="en-US" sz="4000" dirty="0" smtClean="0"/>
              <a:t>.</a:t>
            </a:r>
          </a:p>
          <a:p>
            <a:pPr marL="571500" indent="-571500">
              <a:buFont typeface="Arial" charset="0"/>
              <a:buChar char="•"/>
            </a:pPr>
            <a:r>
              <a:rPr lang="en-US" sz="4000" dirty="0" smtClean="0"/>
              <a:t>Compared level of homogeneity of each collection to completeness.</a:t>
            </a:r>
            <a:endParaRPr lang="en-US" sz="4000" dirty="0" smtClean="0"/>
          </a:p>
          <a:p>
            <a:endParaRPr lang="en-US" sz="4000" dirty="0" smtClean="0"/>
          </a:p>
          <a:p>
            <a:endParaRPr lang="en-US" sz="4000" dirty="0"/>
          </a:p>
        </p:txBody>
      </p:sp>
      <p:sp>
        <p:nvSpPr>
          <p:cNvPr id="18" name="TextBox 17"/>
          <p:cNvSpPr txBox="1"/>
          <p:nvPr/>
        </p:nvSpPr>
        <p:spPr>
          <a:xfrm>
            <a:off x="35221018" y="26927129"/>
            <a:ext cx="15447755" cy="5632311"/>
          </a:xfrm>
          <a:prstGeom prst="rect">
            <a:avLst/>
          </a:prstGeom>
          <a:noFill/>
        </p:spPr>
        <p:txBody>
          <a:bodyPr wrap="square" rtlCol="0">
            <a:spAutoFit/>
          </a:bodyPr>
          <a:lstStyle/>
          <a:p>
            <a:r>
              <a:rPr lang="en-US" sz="4800" dirty="0" smtClean="0"/>
              <a:t>Observations</a:t>
            </a:r>
          </a:p>
          <a:p>
            <a:pPr marL="571500" indent="-571500">
              <a:buFont typeface="Arial" charset="0"/>
              <a:buChar char="•"/>
            </a:pPr>
            <a:r>
              <a:rPr lang="en-US" sz="4000" dirty="0" smtClean="0"/>
              <a:t>No clear </a:t>
            </a:r>
            <a:r>
              <a:rPr lang="en-US" sz="4000" dirty="0" smtClean="0"/>
              <a:t>temporal</a:t>
            </a:r>
            <a:r>
              <a:rPr lang="en-US" sz="4000" dirty="0" smtClean="0"/>
              <a:t> </a:t>
            </a:r>
            <a:r>
              <a:rPr lang="en-US" sz="4000" dirty="0" smtClean="0"/>
              <a:t>progression towards completeness of </a:t>
            </a:r>
            <a:r>
              <a:rPr lang="en-US" sz="4000" dirty="0" smtClean="0"/>
              <a:t>a recommendation’s use </a:t>
            </a:r>
            <a:r>
              <a:rPr lang="en-US" sz="4000" dirty="0" smtClean="0"/>
              <a:t>case over time</a:t>
            </a:r>
            <a:r>
              <a:rPr lang="en-US" sz="4000" dirty="0" smtClean="0"/>
              <a:t>. </a:t>
            </a:r>
            <a:endParaRPr lang="en-US" sz="4000" dirty="0" smtClean="0"/>
          </a:p>
          <a:p>
            <a:pPr marL="571500" indent="-571500">
              <a:buFont typeface="Arial" charset="0"/>
              <a:buChar char="•"/>
            </a:pPr>
            <a:r>
              <a:rPr lang="en-US" sz="4000" dirty="0" smtClean="0"/>
              <a:t>Clear adherence to dialect schema required </a:t>
            </a:r>
            <a:r>
              <a:rPr lang="en-US" sz="4000" dirty="0" smtClean="0"/>
              <a:t>concepts: Resource Title, Resource Identifier, Author / Originator, Resource Contact.</a:t>
            </a:r>
          </a:p>
          <a:p>
            <a:pPr marL="571500" indent="-571500">
              <a:buFont typeface="Arial" charset="0"/>
              <a:buChar char="•"/>
            </a:pPr>
            <a:r>
              <a:rPr lang="en-US" sz="4000" dirty="0" smtClean="0"/>
              <a:t>Varying degrees of adoption of the other concepts in the use case.</a:t>
            </a:r>
            <a:endParaRPr lang="en-US" sz="4000" dirty="0"/>
          </a:p>
          <a:p>
            <a:pPr marL="571500" indent="-571500">
              <a:buFont typeface="Arial" charset="0"/>
              <a:buChar char="•"/>
            </a:pPr>
            <a:r>
              <a:rPr lang="en-US" sz="4000" dirty="0" smtClean="0"/>
              <a:t>Collection heterogeneity has no clear effect on completeness.</a:t>
            </a:r>
            <a:endParaRPr lang="en-US" sz="4000" dirty="0" smtClean="0"/>
          </a:p>
          <a:p>
            <a:endParaRPr lang="en-US" sz="3600" dirty="0"/>
          </a:p>
          <a:p>
            <a:r>
              <a:rPr lang="en-US" sz="3600" dirty="0" smtClean="0"/>
              <a:t> </a:t>
            </a:r>
            <a:endParaRPr lang="en-US" sz="3600" dirty="0"/>
          </a:p>
        </p:txBody>
      </p:sp>
      <p:sp>
        <p:nvSpPr>
          <p:cNvPr id="19" name="TextBox 18"/>
          <p:cNvSpPr txBox="1"/>
          <p:nvPr/>
        </p:nvSpPr>
        <p:spPr>
          <a:xfrm>
            <a:off x="961938" y="31502493"/>
            <a:ext cx="20199927" cy="1640129"/>
          </a:xfrm>
          <a:prstGeom prst="rect">
            <a:avLst/>
          </a:prstGeom>
          <a:noFill/>
        </p:spPr>
        <p:txBody>
          <a:bodyPr wrap="square" rtlCol="0">
            <a:spAutoFit/>
          </a:bodyPr>
          <a:lstStyle/>
          <a:p>
            <a:r>
              <a:rPr lang="en-US" sz="2800" dirty="0" smtClean="0"/>
              <a:t>1. See </a:t>
            </a:r>
            <a:r>
              <a:rPr lang="en-US" sz="2800" dirty="0"/>
              <a:t>bottom third of </a:t>
            </a:r>
            <a:r>
              <a:rPr lang="en-US" sz="2800" dirty="0">
                <a:cs typeface="Calibri"/>
              </a:rPr>
              <a:t>Evaluating and Evolving Metadata in Multiple Dialects, </a:t>
            </a:r>
            <a:r>
              <a:rPr lang="en-US" sz="2800" dirty="0" smtClean="0">
                <a:cs typeface="Calibri"/>
              </a:rPr>
              <a:t>IN23C-1781 for a description</a:t>
            </a:r>
            <a:endParaRPr lang="en-US" sz="2800" dirty="0"/>
          </a:p>
          <a:p>
            <a:endParaRPr lang="en-US" dirty="0"/>
          </a:p>
        </p:txBody>
      </p:sp>
      <p:sp>
        <p:nvSpPr>
          <p:cNvPr id="31" name="TextBox 30"/>
          <p:cNvSpPr txBox="1"/>
          <p:nvPr/>
        </p:nvSpPr>
        <p:spPr>
          <a:xfrm>
            <a:off x="961938" y="31947042"/>
            <a:ext cx="20199927" cy="1640129"/>
          </a:xfrm>
          <a:prstGeom prst="rect">
            <a:avLst/>
          </a:prstGeom>
          <a:noFill/>
        </p:spPr>
        <p:txBody>
          <a:bodyPr wrap="square" rtlCol="0">
            <a:spAutoFit/>
          </a:bodyPr>
          <a:lstStyle/>
          <a:p>
            <a:r>
              <a:rPr lang="en-US" sz="2800" dirty="0" smtClean="0"/>
              <a:t>2. See top right </a:t>
            </a:r>
            <a:r>
              <a:rPr lang="en-US" sz="2800" dirty="0"/>
              <a:t>of </a:t>
            </a:r>
            <a:r>
              <a:rPr lang="en-US" sz="2800" dirty="0">
                <a:cs typeface="Calibri"/>
              </a:rPr>
              <a:t>Evaluating and Evolving Metadata in Multiple Dialects, </a:t>
            </a:r>
            <a:r>
              <a:rPr lang="en-US" sz="2800" dirty="0" smtClean="0">
                <a:cs typeface="Calibri"/>
              </a:rPr>
              <a:t>IN23C-1781 for a description</a:t>
            </a:r>
            <a:endParaRPr lang="en-US" sz="2800" dirty="0"/>
          </a:p>
          <a:p>
            <a:endParaRPr lang="en-US" dirty="0"/>
          </a:p>
        </p:txBody>
      </p:sp>
      <p:sp>
        <p:nvSpPr>
          <p:cNvPr id="26" name="TextBox 25"/>
          <p:cNvSpPr txBox="1"/>
          <p:nvPr/>
        </p:nvSpPr>
        <p:spPr>
          <a:xfrm>
            <a:off x="35221020" y="33577404"/>
            <a:ext cx="14120434" cy="3671454"/>
          </a:xfrm>
          <a:prstGeom prst="rect">
            <a:avLst/>
          </a:prstGeom>
          <a:noFill/>
        </p:spPr>
        <p:txBody>
          <a:bodyPr wrap="square" rtlCol="0">
            <a:spAutoFit/>
          </a:bodyPr>
          <a:lstStyle/>
          <a:p>
            <a:r>
              <a:rPr lang="en-US" dirty="0" smtClean="0"/>
              <a:t>Questions</a:t>
            </a:r>
          </a:p>
          <a:p>
            <a:r>
              <a:rPr lang="en-US" sz="4000" dirty="0" smtClean="0"/>
              <a:t>Does recommendations based guidance aid curation efforts to improve a communities metadata completeness?</a:t>
            </a:r>
          </a:p>
          <a:p>
            <a:endParaRPr lang="en-US" sz="4000" dirty="0"/>
          </a:p>
          <a:p>
            <a:r>
              <a:rPr lang="en-US" sz="4000" dirty="0" smtClean="0"/>
              <a:t>What happened in </a:t>
            </a:r>
            <a:endParaRPr lang="en-US" sz="4000" dirty="0"/>
          </a:p>
        </p:txBody>
      </p:sp>
      <p:sp>
        <p:nvSpPr>
          <p:cNvPr id="24" name="TextBox 23"/>
          <p:cNvSpPr txBox="1"/>
          <p:nvPr/>
        </p:nvSpPr>
        <p:spPr>
          <a:xfrm>
            <a:off x="1533402" y="5452789"/>
            <a:ext cx="14974290" cy="6370975"/>
          </a:xfrm>
          <a:prstGeom prst="rect">
            <a:avLst/>
          </a:prstGeom>
          <a:noFill/>
        </p:spPr>
        <p:txBody>
          <a:bodyPr wrap="square" rtlCol="0">
            <a:spAutoFit/>
          </a:bodyPr>
          <a:lstStyle/>
          <a:p>
            <a:r>
              <a:rPr lang="en-US" sz="4800" dirty="0" smtClean="0"/>
              <a:t>Background</a:t>
            </a:r>
          </a:p>
          <a:p>
            <a:r>
              <a:rPr lang="en-US" sz="4000" dirty="0" smtClean="0"/>
              <a:t>The Long </a:t>
            </a:r>
            <a:r>
              <a:rPr lang="en-US" sz="4000" dirty="0"/>
              <a:t>Range Ecological Network </a:t>
            </a:r>
            <a:r>
              <a:rPr lang="en-US" sz="4000" dirty="0" smtClean="0"/>
              <a:t>uses the Ecological Markup Language metadata dialect for documentation and created </a:t>
            </a:r>
            <a:r>
              <a:rPr lang="en-US" sz="4000" dirty="0"/>
              <a:t>their recommendation for </a:t>
            </a:r>
            <a:r>
              <a:rPr lang="en-US" sz="4000" dirty="0" smtClean="0"/>
              <a:t>use with EML. </a:t>
            </a:r>
            <a:endParaRPr lang="en-US" sz="4000" dirty="0"/>
          </a:p>
          <a:p>
            <a:r>
              <a:rPr lang="en-US" sz="4000" dirty="0" smtClean="0"/>
              <a:t>There are </a:t>
            </a:r>
            <a:r>
              <a:rPr lang="en-US" sz="4000" dirty="0"/>
              <a:t>five documentation use cases in the LTER recommendation: Identification, Discovery, Evaluation, Access, and </a:t>
            </a:r>
            <a:r>
              <a:rPr lang="en-US" sz="4000" dirty="0" smtClean="0"/>
              <a:t>Integration. As </a:t>
            </a:r>
            <a:r>
              <a:rPr lang="en-US" sz="4000" dirty="0"/>
              <a:t>shown below, the dialect and recommendation have no </a:t>
            </a:r>
            <a:r>
              <a:rPr lang="en-US" sz="4000" dirty="0" smtClean="0"/>
              <a:t>missing concept gap. </a:t>
            </a:r>
          </a:p>
          <a:p>
            <a:endParaRPr lang="en-US" sz="4000" dirty="0"/>
          </a:p>
          <a:p>
            <a:endParaRPr lang="en-US" sz="4000" dirty="0"/>
          </a:p>
          <a:p>
            <a:endParaRPr lang="en-US" sz="4000" dirty="0" smtClean="0"/>
          </a:p>
        </p:txBody>
      </p:sp>
      <p:graphicFrame>
        <p:nvGraphicFramePr>
          <p:cNvPr id="27" name="Chart 26"/>
          <p:cNvGraphicFramePr>
            <a:graphicFrameLocks/>
          </p:cNvGraphicFramePr>
          <p:nvPr>
            <p:extLst>
              <p:ext uri="{D42A27DB-BD31-4B8C-83A1-F6EECF244321}">
                <p14:modId xmlns:p14="http://schemas.microsoft.com/office/powerpoint/2010/main" val="702527885"/>
              </p:ext>
            </p:extLst>
          </p:nvPr>
        </p:nvGraphicFramePr>
        <p:xfrm>
          <a:off x="722359" y="20906509"/>
          <a:ext cx="16103600" cy="990191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0" name="Chart 39"/>
          <p:cNvGraphicFramePr>
            <a:graphicFrameLocks/>
          </p:cNvGraphicFramePr>
          <p:nvPr>
            <p:extLst>
              <p:ext uri="{D42A27DB-BD31-4B8C-83A1-F6EECF244321}">
                <p14:modId xmlns:p14="http://schemas.microsoft.com/office/powerpoint/2010/main" val="149338629"/>
              </p:ext>
            </p:extLst>
          </p:nvPr>
        </p:nvGraphicFramePr>
        <p:xfrm>
          <a:off x="961938" y="10764970"/>
          <a:ext cx="15545754" cy="6733318"/>
        </p:xfrm>
        <a:graphic>
          <a:graphicData uri="http://schemas.openxmlformats.org/drawingml/2006/chart">
            <c:chart xmlns:c="http://schemas.openxmlformats.org/drawingml/2006/chart" xmlns:r="http://schemas.openxmlformats.org/officeDocument/2006/relationships" r:id="rId7"/>
          </a:graphicData>
        </a:graphic>
      </p:graphicFrame>
      <p:sp>
        <p:nvSpPr>
          <p:cNvPr id="36" name="TextBox 35"/>
          <p:cNvSpPr txBox="1"/>
          <p:nvPr/>
        </p:nvSpPr>
        <p:spPr>
          <a:xfrm>
            <a:off x="46031459" y="31944354"/>
            <a:ext cx="4637314" cy="584775"/>
          </a:xfrm>
          <a:prstGeom prst="rect">
            <a:avLst/>
          </a:prstGeom>
          <a:noFill/>
        </p:spPr>
        <p:txBody>
          <a:bodyPr wrap="square" rtlCol="0">
            <a:spAutoFit/>
          </a:bodyPr>
          <a:lstStyle/>
          <a:p>
            <a:r>
              <a:rPr lang="en-US" sz="3200" smtClean="0"/>
              <a:t>NSF-DIBBS Award 1443062</a:t>
            </a:r>
            <a:endParaRPr lang="en-US" sz="3200"/>
          </a:p>
        </p:txBody>
      </p:sp>
      <p:graphicFrame>
        <p:nvGraphicFramePr>
          <p:cNvPr id="42" name="Chart 41"/>
          <p:cNvGraphicFramePr>
            <a:graphicFrameLocks noGrp="1"/>
          </p:cNvGraphicFramePr>
          <p:nvPr>
            <p:extLst>
              <p:ext uri="{D42A27DB-BD31-4B8C-83A1-F6EECF244321}">
                <p14:modId xmlns:p14="http://schemas.microsoft.com/office/powerpoint/2010/main" val="1779196162"/>
              </p:ext>
            </p:extLst>
          </p:nvPr>
        </p:nvGraphicFramePr>
        <p:xfrm>
          <a:off x="33992636" y="18470881"/>
          <a:ext cx="16043333" cy="7601388"/>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43" name="Chart 42"/>
          <p:cNvGraphicFramePr>
            <a:graphicFrameLocks noGrp="1"/>
          </p:cNvGraphicFramePr>
          <p:nvPr>
            <p:extLst>
              <p:ext uri="{D42A27DB-BD31-4B8C-83A1-F6EECF244321}">
                <p14:modId xmlns:p14="http://schemas.microsoft.com/office/powerpoint/2010/main" val="1258288253"/>
              </p:ext>
            </p:extLst>
          </p:nvPr>
        </p:nvGraphicFramePr>
        <p:xfrm>
          <a:off x="35401595" y="14758045"/>
          <a:ext cx="14634374" cy="3077361"/>
        </p:xfrm>
        <a:graphic>
          <a:graphicData uri="http://schemas.openxmlformats.org/drawingml/2006/chart">
            <c:chart xmlns:c="http://schemas.openxmlformats.org/drawingml/2006/chart" xmlns:r="http://schemas.openxmlformats.org/officeDocument/2006/relationships" r:id="rId9"/>
          </a:graphicData>
        </a:graphic>
      </p:graphicFrame>
      <p:sp>
        <p:nvSpPr>
          <p:cNvPr id="45" name="TextBox 44"/>
          <p:cNvSpPr txBox="1"/>
          <p:nvPr/>
        </p:nvSpPr>
        <p:spPr>
          <a:xfrm>
            <a:off x="1227085" y="17556254"/>
            <a:ext cx="14481515" cy="4524315"/>
          </a:xfrm>
          <a:prstGeom prst="rect">
            <a:avLst/>
          </a:prstGeom>
          <a:noFill/>
        </p:spPr>
        <p:txBody>
          <a:bodyPr wrap="square" rtlCol="0">
            <a:spAutoFit/>
          </a:bodyPr>
          <a:lstStyle/>
          <a:p>
            <a:r>
              <a:rPr lang="en-US" sz="4800" dirty="0" smtClean="0"/>
              <a:t>Premise</a:t>
            </a:r>
          </a:p>
          <a:p>
            <a:r>
              <a:rPr lang="en-US" sz="4000" dirty="0" smtClean="0"/>
              <a:t>The LTER Completeness Recommendation was created to facilitate creation of quality documentation in EML, so temporal samples of records the LTER EML collection should increase in concept completeness with each subsequent time period.</a:t>
            </a:r>
            <a:endParaRPr lang="en-US" sz="4000" dirty="0"/>
          </a:p>
          <a:p>
            <a:endParaRPr lang="en-US" sz="4000" dirty="0"/>
          </a:p>
          <a:p>
            <a:endParaRPr lang="en-US" sz="4000" dirty="0" smtClean="0"/>
          </a:p>
        </p:txBody>
      </p:sp>
      <p:sp>
        <p:nvSpPr>
          <p:cNvPr id="46" name="TextBox 45"/>
          <p:cNvSpPr txBox="1"/>
          <p:nvPr/>
        </p:nvSpPr>
        <p:spPr>
          <a:xfrm>
            <a:off x="17318736" y="11320897"/>
            <a:ext cx="16568928" cy="3046988"/>
          </a:xfrm>
          <a:prstGeom prst="rect">
            <a:avLst/>
          </a:prstGeom>
          <a:noFill/>
        </p:spPr>
        <p:txBody>
          <a:bodyPr wrap="square" rtlCol="0">
            <a:spAutoFit/>
          </a:bodyPr>
          <a:lstStyle/>
          <a:p>
            <a:r>
              <a:rPr lang="en-US" sz="4800" dirty="0" smtClean="0"/>
              <a:t>Results</a:t>
            </a:r>
          </a:p>
          <a:p>
            <a:endParaRPr lang="en-US" sz="2400" dirty="0" smtClean="0"/>
          </a:p>
          <a:p>
            <a:endParaRPr lang="en-US" sz="4000" dirty="0" smtClean="0"/>
          </a:p>
          <a:p>
            <a:endParaRPr lang="en-US" sz="4000" dirty="0"/>
          </a:p>
          <a:p>
            <a:endParaRPr lang="en-US" sz="4000" dirty="0" smtClean="0"/>
          </a:p>
        </p:txBody>
      </p:sp>
      <p:graphicFrame>
        <p:nvGraphicFramePr>
          <p:cNvPr id="50" name="Chart 49"/>
          <p:cNvGraphicFramePr>
            <a:graphicFrameLocks noGrp="1"/>
          </p:cNvGraphicFramePr>
          <p:nvPr>
            <p:extLst>
              <p:ext uri="{D42A27DB-BD31-4B8C-83A1-F6EECF244321}">
                <p14:modId xmlns:p14="http://schemas.microsoft.com/office/powerpoint/2010/main" val="1652123030"/>
              </p:ext>
            </p:extLst>
          </p:nvPr>
        </p:nvGraphicFramePr>
        <p:xfrm>
          <a:off x="17342353" y="11561493"/>
          <a:ext cx="17067623" cy="199410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52" name="Chart 51"/>
          <p:cNvGraphicFramePr>
            <a:graphicFrameLocks noGrp="1"/>
          </p:cNvGraphicFramePr>
          <p:nvPr>
            <p:extLst>
              <p:ext uri="{D42A27DB-BD31-4B8C-83A1-F6EECF244321}">
                <p14:modId xmlns:p14="http://schemas.microsoft.com/office/powerpoint/2010/main" val="92501332"/>
              </p:ext>
            </p:extLst>
          </p:nvPr>
        </p:nvGraphicFramePr>
        <p:xfrm>
          <a:off x="34611610" y="5497098"/>
          <a:ext cx="15424360" cy="896964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83924096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12228</TotalTime>
  <Words>407</Words>
  <Application>Microsoft Macintosh PowerPoint</Application>
  <PresentationFormat>Custom</PresentationFormat>
  <Paragraphs>56</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Calibri Light</vt:lpstr>
      <vt:lpstr>Mangal</vt:lpstr>
      <vt:lpstr>Arial</vt:lpstr>
      <vt:lpstr>Office Theme</vt:lpstr>
      <vt:lpstr>PowerPoint Presentation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Sean Gordon</dc:creator>
  <cp:lastModifiedBy>Sean Gordon</cp:lastModifiedBy>
  <cp:revision>295</cp:revision>
  <dcterms:created xsi:type="dcterms:W3CDTF">2015-11-23T22:19:17Z</dcterms:created>
  <dcterms:modified xsi:type="dcterms:W3CDTF">2016-11-29T18:40:41Z</dcterms:modified>
</cp:coreProperties>
</file>

<file path=docProps/thumbnail.jpeg>
</file>